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x="9144000" cy="5143500"/>
  <p:notesSz cx="9144000" cy="5143500"/>
  <p:embeddedFontLst>
    <p:embeddedFont>
      <p:font typeface="HHHIJV+Raleway-Regular"/>
      <p:regular r:id="rId106"/>
    </p:embeddedFont>
    <p:embeddedFont>
      <p:font typeface="VAOJGI+Raleway-Bold"/>
      <p:regular r:id="rId107"/>
    </p:embeddedFont>
    <p:embeddedFont>
      <p:font typeface="CSWBPK+ArialMT"/>
      <p:regular r:id="rId108"/>
    </p:embeddedFont>
    <p:embeddedFont>
      <p:font typeface="BTVFHP+Arial-BoldMT"/>
      <p:regular r:id="rId109"/>
    </p:embeddedFont>
    <p:embeddedFont>
      <p:font typeface="DHAOOW+TimesNewRomanPS-ItalicMT"/>
      <p:regular r:id="rId110"/>
    </p:embeddedFont>
    <p:embeddedFont>
      <p:font typeface="DHQUAO+TimesNewRomanPSMT"/>
      <p:regular r:id="rId111"/>
    </p:embeddedFont>
    <p:embeddedFont>
      <p:font typeface="DIBVWH+Merriweather-Regular"/>
      <p:regular r:id="rId112"/>
    </p:embeddedFont>
    <p:embeddedFont>
      <p:font typeface="QWQPPK+Raleway-Italic"/>
      <p:regular r:id="rId113"/>
    </p:embeddedFont>
    <p:embeddedFont>
      <p:font typeface="UNFTRO+Raleway-BoldItalic"/>
      <p:regular r:id="rId114"/>
    </p:embeddedFont>
    <p:embeddedFont>
      <p:font typeface="JELBLP+Arial-ItalicMT"/>
      <p:regular r:id="rId1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slide" Target="slides/slide95.xml" /><Relationship Id="rId101" Type="http://schemas.openxmlformats.org/officeDocument/2006/relationships/slide" Target="slides/slide96.xml" /><Relationship Id="rId102" Type="http://schemas.openxmlformats.org/officeDocument/2006/relationships/slide" Target="slides/slide97.xml" /><Relationship Id="rId103" Type="http://schemas.openxmlformats.org/officeDocument/2006/relationships/slide" Target="slides/slide98.xml" /><Relationship Id="rId104" Type="http://schemas.openxmlformats.org/officeDocument/2006/relationships/slide" Target="slides/slide99.xml" /><Relationship Id="rId105" Type="http://schemas.openxmlformats.org/officeDocument/2006/relationships/slide" Target="slides/slide100.xml" /><Relationship Id="rId106" Type="http://schemas.openxmlformats.org/officeDocument/2006/relationships/font" Target="fonts/font1.fntdata" /><Relationship Id="rId107" Type="http://schemas.openxmlformats.org/officeDocument/2006/relationships/font" Target="fonts/font2.fntdata" /><Relationship Id="rId108" Type="http://schemas.openxmlformats.org/officeDocument/2006/relationships/font" Target="fonts/font3.fntdata" /><Relationship Id="rId109" Type="http://schemas.openxmlformats.org/officeDocument/2006/relationships/font" Target="fonts/font4.fntdata" /><Relationship Id="rId11" Type="http://schemas.openxmlformats.org/officeDocument/2006/relationships/slide" Target="slides/slide6.xml" /><Relationship Id="rId110" Type="http://schemas.openxmlformats.org/officeDocument/2006/relationships/font" Target="fonts/font5.fntdata" /><Relationship Id="rId111" Type="http://schemas.openxmlformats.org/officeDocument/2006/relationships/font" Target="fonts/font6.fntdata" /><Relationship Id="rId112" Type="http://schemas.openxmlformats.org/officeDocument/2006/relationships/font" Target="fonts/font7.fntdata" /><Relationship Id="rId113" Type="http://schemas.openxmlformats.org/officeDocument/2006/relationships/font" Target="fonts/font8.fntdata" /><Relationship Id="rId114" Type="http://schemas.openxmlformats.org/officeDocument/2006/relationships/font" Target="fonts/font9.fntdata" /><Relationship Id="rId115" Type="http://schemas.openxmlformats.org/officeDocument/2006/relationships/font" Target="fonts/font10.fntdata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slide" Target="slides/slide93.xml" /><Relationship Id="rId99" Type="http://schemas.openxmlformats.org/officeDocument/2006/relationships/slide" Target="slides/slide9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3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4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5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6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7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8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01893" y="1695336"/>
            <a:ext cx="5694121" cy="10631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1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pc="-31">
                <a:solidFill>
                  <a:srgbClr val="ffffff"/>
                </a:solidFill>
                <a:latin typeface="HHHIJV+Raleway-Regular"/>
                <a:cs typeface="HHHIJV+Raleway-Regular"/>
              </a:rPr>
              <a:t>Next</a:t>
            </a:r>
            <a:r>
              <a:rPr dirty="0" sz="3400" spc="3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34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3400" spc="-9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3400" spc="-75">
                <a:solidFill>
                  <a:srgbClr val="ffffff"/>
                </a:solidFill>
                <a:latin typeface="HHHIJV+Raleway-Regular"/>
                <a:cs typeface="HHHIJV+Raleway-Regular"/>
              </a:rPr>
              <a:t>Tech:</a:t>
            </a:r>
            <a:r>
              <a:rPr dirty="0" sz="3400" spc="7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3400">
                <a:solidFill>
                  <a:srgbClr val="ffffff"/>
                </a:solidFill>
                <a:latin typeface="HHHIJV+Raleway-Regular"/>
                <a:cs typeface="HHHIJV+Raleway-Regular"/>
              </a:rPr>
              <a:t>Navigating</a:t>
            </a:r>
            <a:r>
              <a:rPr dirty="0" sz="3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34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378209" marR="0">
              <a:lnSpc>
                <a:spcPts val="3991"/>
              </a:lnSpc>
              <a:spcBef>
                <a:spcPts val="88"/>
              </a:spcBef>
              <a:spcAft>
                <a:spcPts val="0"/>
              </a:spcAft>
            </a:pPr>
            <a:r>
              <a:rPr dirty="0" sz="3400">
                <a:solidFill>
                  <a:srgbClr val="ffffff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3400" spc="-7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3400">
                <a:solidFill>
                  <a:srgbClr val="ffffff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13732" y="3291413"/>
            <a:ext cx="4070909" cy="1008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7701" marR="0">
              <a:lnSpc>
                <a:spcPts val="18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Kicking</a:t>
            </a:r>
            <a:r>
              <a:rPr dirty="0" sz="1600" spc="-4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A$$ets</a:t>
            </a:r>
          </a:p>
          <a:p>
            <a:pPr marL="776538" marR="0">
              <a:lnSpc>
                <a:spcPts val="1878"/>
              </a:lnSpc>
              <a:spcBef>
                <a:spcPts val="41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Rhea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Kumar</a:t>
            </a:r>
            <a:r>
              <a:rPr dirty="0" sz="1600" spc="-3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VAOJGI+Raleway-Bold"/>
                <a:cs typeface="VAOJGI+Raleway-Bold"/>
              </a:rPr>
              <a:t>|</a:t>
            </a:r>
            <a:r>
              <a:rPr dirty="0" sz="16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Hannah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Liu</a:t>
            </a:r>
          </a:p>
          <a:p>
            <a:pPr marL="0" marR="0">
              <a:lnSpc>
                <a:spcPts val="1878"/>
              </a:lnSpc>
              <a:spcBef>
                <a:spcPts val="41"/>
              </a:spcBef>
              <a:spcAft>
                <a:spcPts val="0"/>
              </a:spcAft>
            </a:pPr>
            <a:r>
              <a:rPr dirty="0" sz="1600" spc="-30">
                <a:solidFill>
                  <a:srgbClr val="ffffff"/>
                </a:solidFill>
                <a:latin typeface="HHHIJV+Raleway-Regular"/>
                <a:cs typeface="HHHIJV+Raleway-Regular"/>
              </a:rPr>
              <a:t>Temple</a:t>
            </a:r>
            <a:r>
              <a:rPr dirty="0" sz="1600" spc="3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 spc="-16">
                <a:solidFill>
                  <a:srgbClr val="ffffff"/>
                </a:solidFill>
                <a:latin typeface="HHHIJV+Raleway-Regular"/>
                <a:cs typeface="HHHIJV+Raleway-Regular"/>
              </a:rPr>
              <a:t>University,</a:t>
            </a:r>
            <a:r>
              <a:rPr dirty="0" sz="1600" spc="1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 spc="-43">
                <a:solidFill>
                  <a:srgbClr val="ffffff"/>
                </a:solidFill>
                <a:latin typeface="HHHIJV+Raleway-Regular"/>
                <a:cs typeface="HHHIJV+Raleway-Regular"/>
              </a:rPr>
              <a:t>Fox</a:t>
            </a:r>
            <a:r>
              <a:rPr dirty="0" sz="1600" spc="4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School</a:t>
            </a:r>
            <a:r>
              <a:rPr dirty="0" sz="1600" spc="-4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 spc="-13">
                <a:solidFill>
                  <a:srgbClr val="ffffff"/>
                </a:solidFill>
                <a:latin typeface="HHHIJV+Raleway-Regular"/>
                <a:cs typeface="HHHIJV+Raleway-Regular"/>
              </a:rPr>
              <a:t>of</a:t>
            </a:r>
            <a:r>
              <a:rPr dirty="0" sz="16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Business</a:t>
            </a:r>
          </a:p>
          <a:p>
            <a:pPr marL="691824" marR="0">
              <a:lnSpc>
                <a:spcPts val="1878"/>
              </a:lnSpc>
              <a:spcBef>
                <a:spcPts val="41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Philadelphia,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March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6,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600">
                <a:solidFill>
                  <a:srgbClr val="ffffff"/>
                </a:solidFill>
                <a:latin typeface="HHHIJV+Raleway-Regular"/>
                <a:cs typeface="HHHIJV+Raleway-Regular"/>
              </a:rPr>
              <a:t>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95318" y="4834348"/>
            <a:ext cx="217734" cy="1693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33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78909c"/>
                </a:solidFill>
                <a:latin typeface="CSWBPK+ArialMT"/>
                <a:cs typeface="CSWBPK+ArialMT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422494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AI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is</a:t>
            </a:r>
            <a:r>
              <a:rPr dirty="0" sz="1650" spc="-2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Changing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the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650" spc="-5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are</a:t>
            </a:r>
            <a:r>
              <a:rPr dirty="0" sz="1950" spc="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Moving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Become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More</a:t>
            </a:r>
            <a:r>
              <a:rPr dirty="0" sz="1950" spc="1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Specialized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Innovate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762015"/>
            <a:ext cx="409625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Segments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Industry-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where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operate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3550" y="760065"/>
            <a:ext cx="367868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only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exponentially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</a:t>
            </a:r>
            <a:r>
              <a:rPr dirty="0" sz="1000" spc="-6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91">
                <a:solidFill>
                  <a:srgbClr val="000000"/>
                </a:solidFill>
                <a:latin typeface="VAOJGI+Raleway-Bold"/>
                <a:cs typeface="VAOJGI+Raleway-Bold"/>
              </a:rPr>
              <a:t>YoY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725" y="927165"/>
            <a:ext cx="345071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hopping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trend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3550" y="925215"/>
            <a:ext cx="335216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Size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8728" y="1066311"/>
            <a:ext cx="271195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CPU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92369" y="1171936"/>
            <a:ext cx="528218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allow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72001" y="1276932"/>
            <a:ext cx="1284317" cy="645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Voice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Assistants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Autonomous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Driving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Automated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Customer</a:t>
            </a:r>
          </a:p>
          <a:p>
            <a:pPr marL="118456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Robotics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33849" y="1267186"/>
            <a:ext cx="646175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612117" y="1281772"/>
            <a:ext cx="232233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65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15359" y="1362436"/>
            <a:ext cx="883135" cy="699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capture</a:t>
            </a:r>
          </a:p>
          <a:p>
            <a:pPr marL="50329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40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50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41947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6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7357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stack,</a:t>
            </a:r>
          </a:p>
          <a:p>
            <a:pPr marL="6705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representing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best</a:t>
            </a:r>
          </a:p>
          <a:p>
            <a:pPr marL="46405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they’ve</a:t>
            </a:r>
          </a:p>
          <a:p>
            <a:pPr marL="107859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had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decades.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28463" y="1319925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74%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6844" y="1553266"/>
            <a:ext cx="683260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Application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679416" y="1749747"/>
            <a:ext cx="232233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32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77338" y="1935619"/>
            <a:ext cx="274167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GPU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578666" y="1985672"/>
            <a:ext cx="232233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17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572001" y="2197046"/>
            <a:ext cx="711394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6d9eeb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6d9eeb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Imageing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422395" y="2200885"/>
            <a:ext cx="37842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2017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464506" y="2200885"/>
            <a:ext cx="37842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2020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06617" y="2200885"/>
            <a:ext cx="44618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2025E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572001" y="2318965"/>
            <a:ext cx="1435294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6d9eeb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6d9eeb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Development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6d9eeb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6d9eeb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Learning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6d9eeb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6d9eeb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Speech/Body</a:t>
            </a:r>
            <a:r>
              <a:rPr dirty="0" sz="800" spc="-21">
                <a:solidFill>
                  <a:srgbClr val="6d9eeb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Language</a:t>
            </a:r>
          </a:p>
          <a:p>
            <a:pPr marL="118456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Reception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383275" y="2361890"/>
            <a:ext cx="3452241" cy="3487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Cloud-based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most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promising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</a:p>
          <a:p>
            <a:pPr marL="0" marR="0">
              <a:lnSpc>
                <a:spcPts val="1174"/>
              </a:lnSpc>
              <a:spcBef>
                <a:spcPts val="4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further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cloud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edge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4315" y="2387923"/>
            <a:ext cx="1066063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spc="-16">
                <a:solidFill>
                  <a:srgbClr val="ffffff"/>
                </a:solidFill>
                <a:latin typeface="HHHIJV+Raleway-Regular"/>
                <a:cs typeface="HHHIJV+Raleway-Regular"/>
              </a:rPr>
              <a:t>Technology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463800" y="2721887"/>
            <a:ext cx="83006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Deployment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38547" y="2723850"/>
            <a:ext cx="2255582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Application</a:t>
            </a:r>
            <a:r>
              <a:rPr dirty="0" sz="1000" spc="27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Market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Potential</a:t>
            </a:r>
            <a:r>
              <a:rPr dirty="0" sz="1000" spc="73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CAGR</a:t>
            </a:r>
          </a:p>
          <a:p>
            <a:pPr marL="965668" marR="0">
              <a:lnSpc>
                <a:spcPts val="1117"/>
              </a:lnSpc>
              <a:spcBef>
                <a:spcPts val="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(2022)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72001" y="2806645"/>
            <a:ext cx="963566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6d9eeb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6d9eeb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Deep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6d9eeb"/>
                </a:solidFill>
                <a:latin typeface="HHHIJV+Raleway-Regular"/>
                <a:cs typeface="HHHIJV+Raleway-Regular"/>
              </a:rPr>
              <a:t>Learning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558481" y="2814529"/>
            <a:ext cx="311963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FPGA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304104" y="3011462"/>
            <a:ext cx="223031" cy="1000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1</a:t>
            </a:r>
          </a:p>
          <a:p>
            <a:pPr marL="0" marR="0">
              <a:lnSpc>
                <a:spcPts val="1117"/>
              </a:lnSpc>
              <a:spcBef>
                <a:spcPts val="539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922159" y="3108437"/>
            <a:ext cx="61122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Training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57123" y="3108425"/>
            <a:ext cx="41351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17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B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584263" y="3110525"/>
            <a:ext cx="48075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~55%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467911" y="3318137"/>
            <a:ext cx="879240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Cloud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Based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572001" y="3364978"/>
            <a:ext cx="893665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97a7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97a7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97a7"/>
                </a:solidFill>
                <a:latin typeface="HHHIJV+Raleway-Regular"/>
                <a:cs typeface="HHHIJV+Raleway-Regular"/>
              </a:rPr>
              <a:t>Data</a:t>
            </a:r>
            <a:r>
              <a:rPr dirty="0" sz="800" spc="-23">
                <a:solidFill>
                  <a:srgbClr val="0097a7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97a7"/>
                </a:solidFill>
                <a:latin typeface="HHHIJV+Raleway-Regular"/>
                <a:cs typeface="HHHIJV+Raleway-Regular"/>
              </a:rPr>
              <a:t>Analysis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97a7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97a7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97a7"/>
                </a:solidFill>
                <a:latin typeface="HHHIJV+Raleway-Regular"/>
                <a:cs typeface="HHHIJV+Raleway-Regular"/>
              </a:rPr>
              <a:t>Computing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97a7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97a7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97a7"/>
                </a:solidFill>
                <a:latin typeface="HHHIJV+Raleway-Regular"/>
                <a:cs typeface="HHHIJV+Raleway-Regular"/>
              </a:rPr>
              <a:t>Sensors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022112" y="3449425"/>
            <a:ext cx="40652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Infer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892425" y="3449412"/>
            <a:ext cx="342899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7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B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84263" y="3449425"/>
            <a:ext cx="48075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~85%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98347" y="3607767"/>
            <a:ext cx="1199840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Infrastructure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571759" y="3683838"/>
            <a:ext cx="286283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ASIC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572001" y="3730738"/>
            <a:ext cx="653482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97a7"/>
                </a:solidFill>
                <a:highlight>
                  <a:srgbClr val="ffff00"/>
                </a:highlight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97a7"/>
                </a:solidFill>
                <a:highlight>
                  <a:srgbClr val="ffff00"/>
                </a:highlight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97a7"/>
                </a:solidFill>
                <a:highlight>
                  <a:srgbClr val="ffff00"/>
                </a:highlight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0097a7"/>
                </a:solidFill>
                <a:highlight>
                  <a:srgbClr val="ffff00"/>
                </a:highlight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97a7"/>
                </a:solidFill>
                <a:highlight>
                  <a:srgbClr val="ffff00"/>
                </a:highlight>
                <a:latin typeface="HHHIJV+Raleway-Regular"/>
                <a:cs typeface="HHHIJV+Raleway-Regular"/>
              </a:rPr>
              <a:t>Chips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919833" y="3878059"/>
            <a:ext cx="611162" cy="433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Security</a:t>
            </a:r>
          </a:p>
          <a:p>
            <a:pPr marL="149329" marR="0">
              <a:lnSpc>
                <a:spcPts val="1117"/>
              </a:lnSpc>
              <a:spcBef>
                <a:spcPts val="878"/>
              </a:spcBef>
              <a:spcAft>
                <a:spcPts val="0"/>
              </a:spcAft>
            </a:pPr>
            <a:r>
              <a:rPr dirty="0" sz="1000" spc="-75">
                <a:solidFill>
                  <a:srgbClr val="ffffff"/>
                </a:solidFill>
                <a:latin typeface="CSWBPK+ArialMT"/>
                <a:cs typeface="CSWBPK+ArialMT"/>
              </a:rPr>
              <a:t>AV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892425" y="3878059"/>
            <a:ext cx="342899" cy="6869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2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B</a:t>
            </a:r>
          </a:p>
          <a:p>
            <a:pPr marL="0" marR="0">
              <a:lnSpc>
                <a:spcPts val="1117"/>
              </a:lnSpc>
              <a:spcBef>
                <a:spcPts val="878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5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B</a:t>
            </a:r>
          </a:p>
          <a:p>
            <a:pPr marL="0" marR="0">
              <a:lnSpc>
                <a:spcPts val="1117"/>
              </a:lnSpc>
              <a:spcBef>
                <a:spcPts val="878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4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B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584263" y="3878050"/>
            <a:ext cx="480752" cy="686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~40%</a:t>
            </a:r>
          </a:p>
          <a:p>
            <a:pPr marL="0" marR="0">
              <a:lnSpc>
                <a:spcPts val="1117"/>
              </a:lnSpc>
              <a:spcBef>
                <a:spcPts val="878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~43%</a:t>
            </a:r>
          </a:p>
          <a:p>
            <a:pPr marL="0" marR="0">
              <a:lnSpc>
                <a:spcPts val="1117"/>
              </a:lnSpc>
              <a:spcBef>
                <a:spcPts val="878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~60%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513874" y="4062012"/>
            <a:ext cx="787648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Networking</a:t>
            </a:r>
          </a:p>
          <a:p>
            <a:pPr marL="169257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Edge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933842" y="4385059"/>
            <a:ext cx="583133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CSWBPK+ArialMT"/>
                <a:cs typeface="CSWBPK+ArialMT"/>
              </a:rPr>
              <a:t>Phones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34475" y="4444198"/>
            <a:ext cx="413599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(Alam,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(McKinsey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859327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090327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75654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10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9105410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Witkowski,</a:t>
            </a:r>
            <a:r>
              <a:rPr dirty="0" sz="1100" spc="-1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34">
                <a:solidFill>
                  <a:srgbClr val="000000"/>
                </a:solidFill>
                <a:latin typeface="DHQUAO+TimesNewRomanPSMT"/>
                <a:cs typeface="DHQUAO+TimesNewRomanPSMT"/>
              </a:rPr>
              <a:t>W.,</a:t>
            </a:r>
            <a:r>
              <a:rPr dirty="0" sz="1100" spc="3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expects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gaming,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data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center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remain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strong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quarterly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revenue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tops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$3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billion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first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time.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https://www.marketwatch.com/story/amd-quarterly-revenue-tops-3-billion-for-first-time-and-forecasts-strong-2021-11611696093#:~:text=The%20company%2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0expects%20first%2Dquarter,or%20to%20about%20%2413.37%20billion.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295974"/>
            <a:ext cx="822748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2">
                <a:solidFill>
                  <a:srgbClr val="000000"/>
                </a:solidFill>
                <a:latin typeface="DHQUAO+TimesNewRomanPSMT"/>
                <a:cs typeface="DHQUAO+TimesNewRomanPSMT"/>
              </a:rPr>
              <a:t>World</a:t>
            </a:r>
            <a:r>
              <a:rPr dirty="0" sz="1100" spc="2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 spc="-1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Trade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Statistics,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WSTS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Forecast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Fall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San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Jose: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2">
                <a:solidFill>
                  <a:srgbClr val="000000"/>
                </a:solidFill>
                <a:latin typeface="DHQUAO+TimesNewRomanPSMT"/>
                <a:cs typeface="DHQUAO+TimesNewRomanPSMT"/>
              </a:rPr>
              <a:t>World</a:t>
            </a:r>
            <a:r>
              <a:rPr dirty="0" sz="1100" spc="2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 spc="-1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Trade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Statistics.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564198"/>
            <a:ext cx="6437503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WSTS,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Global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industry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revenue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growth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1988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https://www.wsts.org/esraCMS/extension/media/f/WST/4820/WSTS_nr-2020_11.pdf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966533"/>
            <a:ext cx="7670333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Zafar,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Hopes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77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 spc="77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Earn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$22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Billion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Revenue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2025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Staggering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232%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Growth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Over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2019!.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https://wccftech.com/amd-22-billion-2025-growth-2019/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23622" y="4790767"/>
            <a:ext cx="36429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100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5648663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AI</a:t>
            </a:r>
            <a:r>
              <a:rPr dirty="0" sz="1650" spc="-6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Acceleration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5">
                <a:solidFill>
                  <a:srgbClr val="073763"/>
                </a:solidFill>
                <a:latin typeface="HHHIJV+Raleway-Regular"/>
                <a:cs typeface="HHHIJV+Raleway-Regular"/>
              </a:rPr>
              <a:t>Future</a:t>
            </a:r>
            <a:r>
              <a:rPr dirty="0" sz="1950" spc="1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950" spc="-8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AI</a:t>
            </a:r>
            <a:r>
              <a:rPr dirty="0" sz="1950" spc="-6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Will</a:t>
            </a:r>
            <a:r>
              <a:rPr dirty="0" sz="19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Disrupt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950" spc="-6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39">
                <a:solidFill>
                  <a:srgbClr val="073763"/>
                </a:solidFill>
                <a:latin typeface="HHHIJV+Raleway-Regular"/>
                <a:cs typeface="HHHIJV+Raleway-Regular"/>
              </a:rPr>
              <a:t>Trends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82013" y="760065"/>
            <a:ext cx="541807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related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5x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than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79511" y="789440"/>
            <a:ext cx="1820671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  <a:p>
            <a:pPr marL="44388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CAGR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725" y="922859"/>
            <a:ext cx="328815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5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Available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11109" y="913152"/>
            <a:ext cx="299783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5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Available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22500" y="1220085"/>
            <a:ext cx="502592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SWBPK+ArialMT"/>
                <a:cs typeface="CSWBPK+ArialMT"/>
              </a:rPr>
              <a:t>18-19%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21456" y="1924379"/>
            <a:ext cx="3133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5x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40313" y="2980334"/>
            <a:ext cx="377545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3-4%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514161" y="3457649"/>
            <a:ext cx="410033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Non-AI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55459" y="3457649"/>
            <a:ext cx="217344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AI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5170" y="3990599"/>
            <a:ext cx="3099027" cy="4133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0793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serving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diﬀerentiator</a:t>
            </a:r>
            <a:r>
              <a:rPr dirty="0" sz="6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6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AI,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greater</a:t>
            </a:r>
            <a:r>
              <a:rPr dirty="0" sz="6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also</a:t>
            </a:r>
          </a:p>
          <a:p>
            <a:pPr marL="26745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greater</a:t>
            </a:r>
            <a:r>
              <a:rPr dirty="0" sz="6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prospects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proﬁts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developing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novel</a:t>
            </a:r>
            <a:r>
              <a:rPr dirty="0" sz="6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such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workload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speciﬁc</a:t>
            </a:r>
            <a:r>
              <a:rPr dirty="0" sz="6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accelerators.</a:t>
            </a:r>
            <a:r>
              <a:rPr dirty="0" sz="6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AI-related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semiconductors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6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more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than</a:t>
            </a:r>
            <a:r>
              <a:rPr dirty="0" sz="600" spc="13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18</a:t>
            </a:r>
          </a:p>
          <a:p>
            <a:pPr marL="734406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percent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annually</a:t>
            </a:r>
            <a:r>
              <a:rPr dirty="0" sz="600" spc="-1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over</a:t>
            </a:r>
            <a:r>
              <a:rPr dirty="0" sz="6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next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few</a:t>
            </a:r>
            <a:r>
              <a:rPr dirty="0" sz="600" spc="-3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years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98646" y="3979148"/>
            <a:ext cx="1737207" cy="4133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</a:p>
          <a:p>
            <a:pPr marL="36575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presented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91706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enhanced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growth,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demonstrating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ﬁeld</a:t>
            </a:r>
          </a:p>
          <a:p>
            <a:pPr marL="381795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disruption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change.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959744" y="4038224"/>
            <a:ext cx="2899638" cy="318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29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Next-gen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accelerator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architectures</a:t>
            </a:r>
            <a:r>
              <a:rPr dirty="0" sz="6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computational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eﬃciency</a:t>
            </a:r>
            <a:r>
              <a:rPr dirty="0" sz="6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</a:p>
          <a:p>
            <a:pPr marL="85152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facilitate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transfer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large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sets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memory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storage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oﬀer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performance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improvement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so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great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that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customers</a:t>
            </a:r>
            <a:r>
              <a:rPr dirty="0" sz="600" spc="-2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would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be</a:t>
            </a:r>
            <a:r>
              <a:rPr dirty="0" sz="600" spc="-2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willing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600" spc="-16">
                <a:solidFill>
                  <a:srgbClr val="000000"/>
                </a:solidFill>
                <a:latin typeface="VAOJGI+Raleway-Bold"/>
                <a:cs typeface="VAOJGI+Raleway-Bold"/>
              </a:rPr>
              <a:t>pay.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4475" y="4444198"/>
            <a:ext cx="3437917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(Accenture,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(McKinsey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859327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90327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03651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74">
                <a:solidFill>
                  <a:srgbClr val="595959"/>
                </a:solidFill>
                <a:latin typeface="CSWBPK+ArialMT"/>
                <a:cs typeface="CSWBPK+ArialM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827237" cy="53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AI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6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Implications</a:t>
            </a:r>
          </a:p>
          <a:p>
            <a:pPr marL="24" marR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spc="-31">
                <a:solidFill>
                  <a:srgbClr val="073763"/>
                </a:solidFill>
                <a:latin typeface="HHHIJV+Raleway-Regular"/>
                <a:cs typeface="HHHIJV+Raleway-Regular"/>
              </a:rPr>
              <a:t>How</a:t>
            </a:r>
            <a:r>
              <a:rPr dirty="0" sz="18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8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Shift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850" spc="-6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Trends</a:t>
            </a:r>
            <a:r>
              <a:rPr dirty="0" sz="1850" spc="2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Creates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an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Innovative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Environment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8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Companies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7525" y="705790"/>
            <a:ext cx="411010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Infrastructure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components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data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centers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edge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shifting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21075" y="703165"/>
            <a:ext cx="380136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ﬁnding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new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industries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implement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7525" y="870940"/>
            <a:ext cx="396455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Predicted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Change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1000" spc="-5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2017-2025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1075" y="870940"/>
            <a:ext cx="390613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Edge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Device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Shipments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Millions,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2017-2025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0250" y="1107040"/>
            <a:ext cx="504012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Inference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57575" y="1116790"/>
            <a:ext cx="454527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Training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69704" y="1138132"/>
            <a:ext cx="620979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ffffff"/>
                </a:solidFill>
                <a:latin typeface="VAOJGI+Raleway-Bold"/>
                <a:cs typeface="VAOJGI+Raleway-Bold"/>
              </a:rPr>
              <a:t>Inference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9775" y="1290749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75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3324" y="129076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63450" y="1302550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97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40275" y="1302550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83474" y="1337394"/>
            <a:ext cx="1584261" cy="417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GPUs</a:t>
            </a:r>
            <a:r>
              <a:rPr dirty="0" sz="500" spc="8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are</a:t>
            </a:r>
            <a:r>
              <a:rPr dirty="0" sz="500" spc="8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used</a:t>
            </a:r>
            <a:r>
              <a:rPr dirty="0" sz="500" spc="7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for</a:t>
            </a:r>
            <a:r>
              <a:rPr dirty="0" sz="500" spc="7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almost</a:t>
            </a:r>
            <a:r>
              <a:rPr dirty="0" sz="500" spc="7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all</a:t>
            </a:r>
            <a:r>
              <a:rPr dirty="0" sz="500" spc="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training.</a:t>
            </a:r>
            <a:r>
              <a:rPr dirty="0" sz="500" spc="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They</a:t>
            </a:r>
            <a:r>
              <a:rPr dirty="0" sz="500" spc="5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will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soon</a:t>
            </a:r>
            <a:r>
              <a:rPr dirty="0" sz="500" spc="25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lose</a:t>
            </a:r>
            <a:r>
              <a:rPr dirty="0" sz="500" spc="25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500" spc="25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500" spc="25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  <a:r>
              <a:rPr dirty="0" sz="500" spc="24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ASICs,</a:t>
            </a:r>
            <a:r>
              <a:rPr dirty="0" sz="500" spc="25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until</a:t>
            </a:r>
            <a:r>
              <a:rPr dirty="0" sz="500" spc="23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587"/>
              </a:lnSpc>
              <a:spcBef>
                <a:spcPts val="12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compute</a:t>
            </a:r>
            <a:r>
              <a:rPr dirty="0" sz="500" spc="10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500" spc="11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is</a:t>
            </a:r>
            <a:r>
              <a:rPr dirty="0" sz="500" spc="10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evenly</a:t>
            </a:r>
            <a:r>
              <a:rPr dirty="0" sz="500" spc="9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divided</a:t>
            </a:r>
            <a:r>
              <a:rPr dirty="0" sz="500" spc="10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by</a:t>
            </a:r>
            <a:r>
              <a:rPr dirty="0" sz="500" spc="10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2025.</a:t>
            </a:r>
            <a:r>
              <a:rPr dirty="0" sz="500" spc="9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0" marR="0">
              <a:lnSpc>
                <a:spcPts val="587"/>
              </a:lnSpc>
              <a:spcBef>
                <a:spcPts val="12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ASICs</a:t>
            </a:r>
            <a:r>
              <a:rPr dirty="0" sz="500" spc="13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enter</a:t>
            </a:r>
            <a:r>
              <a:rPr dirty="0" sz="500" spc="12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markets,</a:t>
            </a:r>
            <a:r>
              <a:rPr dirty="0" sz="500" spc="13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GPUs</a:t>
            </a:r>
            <a:r>
              <a:rPr dirty="0" sz="500" spc="12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will</a:t>
            </a:r>
            <a:r>
              <a:rPr dirty="0" sz="500" spc="11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likely</a:t>
            </a:r>
            <a:r>
              <a:rPr dirty="0" sz="500" spc="12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become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more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customized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meet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demands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of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DL.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75450" y="1514070"/>
            <a:ext cx="292149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ASIC</a:t>
            </a:r>
          </a:p>
          <a:p>
            <a:pPr marL="0" marR="0">
              <a:lnSpc>
                <a:spcPts val="67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CPU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35198" y="1819094"/>
            <a:ext cx="1276096" cy="652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75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8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2025,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43543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expected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consist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19%</a:t>
            </a:r>
            <a:r>
              <a:rPr dirty="0" sz="8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showcased</a:t>
            </a:r>
          </a:p>
          <a:p>
            <a:pPr marL="25882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advancement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81306" marR="0">
              <a:lnSpc>
                <a:spcPts val="939"/>
              </a:lnSpc>
              <a:spcBef>
                <a:spcPts val="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each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8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sector.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75450" y="1879830"/>
            <a:ext cx="321766" cy="48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FPGA</a:t>
            </a:r>
          </a:p>
          <a:p>
            <a:pPr marL="0" marR="0">
              <a:lnSpc>
                <a:spcPts val="67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GPU</a:t>
            </a:r>
          </a:p>
          <a:p>
            <a:pPr marL="0" marR="0">
              <a:lnSpc>
                <a:spcPts val="670"/>
              </a:lnSpc>
              <a:spcBef>
                <a:spcPts val="76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Other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83324" y="1998875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40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014875" y="200476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40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330334" y="1973753"/>
            <a:ext cx="482904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000000"/>
                </a:solidFill>
                <a:latin typeface="VAOJGI+Raleway-Bold"/>
                <a:cs typeface="VAOJGI+Raleway-Bold"/>
              </a:rPr>
              <a:t>Training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83484" y="2154220"/>
            <a:ext cx="1588389" cy="417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ASICs</a:t>
            </a:r>
            <a:r>
              <a:rPr dirty="0" sz="500" spc="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5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GPUs,</a:t>
            </a:r>
            <a:r>
              <a:rPr dirty="0" sz="500" spc="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FPGAs</a:t>
            </a:r>
            <a:r>
              <a:rPr dirty="0" sz="500" spc="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5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500" spc="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500" spc="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small</a:t>
            </a:r>
            <a:r>
              <a:rPr dirty="0" sz="5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role</a:t>
            </a:r>
            <a:r>
              <a:rPr dirty="0" sz="500" spc="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future</a:t>
            </a:r>
            <a:r>
              <a:rPr dirty="0" sz="500" spc="4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500" spc="44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training,</a:t>
            </a:r>
            <a:r>
              <a:rPr dirty="0" sz="500" spc="44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mostly</a:t>
            </a:r>
            <a:r>
              <a:rPr dirty="0" sz="500" spc="4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500" spc="4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specialized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data-center</a:t>
            </a:r>
            <a:r>
              <a:rPr dirty="0" sz="500" spc="20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applications</a:t>
            </a:r>
            <a:r>
              <a:rPr dirty="0" sz="500" spc="2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500" spc="2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must</a:t>
            </a:r>
            <a:r>
              <a:rPr dirty="0" sz="500" spc="2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reach</a:t>
            </a:r>
            <a:r>
              <a:rPr dirty="0" sz="500" spc="2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500" spc="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quickly</a:t>
            </a:r>
            <a:r>
              <a:rPr dirty="0" sz="500" spc="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500" spc="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require</a:t>
            </a:r>
            <a:r>
              <a:rPr dirty="0" sz="500" spc="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customization,</a:t>
            </a:r>
            <a:r>
              <a:rPr dirty="0" sz="5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such</a:t>
            </a:r>
            <a:r>
              <a:rPr dirty="0" sz="500" spc="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those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prototyping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5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DL</a:t>
            </a:r>
            <a:r>
              <a:rPr dirty="0" sz="5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applications.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19000" y="2347462"/>
            <a:ext cx="167446" cy="286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75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  <a:p>
            <a:pPr marL="0" marR="0">
              <a:lnSpc>
                <a:spcPts val="558"/>
              </a:lnSpc>
              <a:spcBef>
                <a:spcPts val="84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03862" y="253321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014999" y="2556250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2563" y="2709755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709572" y="2709755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2025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7500" y="2839190"/>
            <a:ext cx="218668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Edge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Change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092001" y="2857169"/>
            <a:ext cx="1394460" cy="652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2017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accounted</a:t>
            </a:r>
          </a:p>
          <a:p>
            <a:pPr marL="48875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just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7%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market,</a:t>
            </a:r>
          </a:p>
          <a:p>
            <a:pPr marL="59885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10%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</a:p>
          <a:p>
            <a:pPr marL="959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businesses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hand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9894" marR="0">
              <a:lnSpc>
                <a:spcPts val="939"/>
              </a:lnSpc>
              <a:spcBef>
                <a:spcPts val="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8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usage.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555500" y="2921527"/>
            <a:ext cx="504012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Inference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52825" y="2931277"/>
            <a:ext cx="454527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Training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626099" y="308966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60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124537" y="308966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70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692387" y="308966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184725" y="308966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70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98513" y="3115303"/>
            <a:ext cx="543356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ffffff"/>
                </a:solidFill>
                <a:latin typeface="VAOJGI+Raleway-Bold"/>
                <a:cs typeface="VAOJGI+Raleway-Bold"/>
              </a:rPr>
              <a:t>Inference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90700" y="3295770"/>
            <a:ext cx="1771078" cy="341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GPU</a:t>
            </a:r>
            <a:r>
              <a:rPr dirty="0" sz="500" spc="7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usage</a:t>
            </a:r>
            <a:r>
              <a:rPr dirty="0" sz="500" spc="7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is</a:t>
            </a:r>
            <a:r>
              <a:rPr dirty="0" sz="500" spc="7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declining</a:t>
            </a:r>
            <a:r>
              <a:rPr dirty="0" sz="500" spc="7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forcing</a:t>
            </a:r>
            <a:r>
              <a:rPr dirty="0" sz="500" spc="8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500" spc="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players</a:t>
            </a:r>
            <a:r>
              <a:rPr dirty="0" sz="500" spc="6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AMD,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Nvidia,</a:t>
            </a:r>
            <a:r>
              <a:rPr dirty="0" sz="500" spc="15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and</a:t>
            </a:r>
            <a:r>
              <a:rPr dirty="0" sz="500" spc="15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Intel</a:t>
            </a:r>
            <a:r>
              <a:rPr dirty="0" sz="500" spc="13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  <a:r>
              <a:rPr dirty="0" sz="500" spc="15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manufacture</a:t>
            </a:r>
            <a:r>
              <a:rPr dirty="0" sz="500" spc="15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500" spc="14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components.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ASIC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are</a:t>
            </a:r>
            <a:r>
              <a:rPr dirty="0" sz="500" spc="1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increasing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all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markets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and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are</a:t>
            </a:r>
            <a:r>
              <a:rPr dirty="0" sz="500" spc="1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seen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replace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most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ffffff"/>
                </a:solidFill>
                <a:latin typeface="HHHIJV+Raleway-Regular"/>
                <a:cs typeface="HHHIJV+Raleway-Regular"/>
              </a:rPr>
              <a:t>components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292637" y="3280957"/>
            <a:ext cx="292149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ASIC</a:t>
            </a:r>
          </a:p>
          <a:p>
            <a:pPr marL="0" marR="0">
              <a:lnSpc>
                <a:spcPts val="67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CPU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292637" y="3646717"/>
            <a:ext cx="321766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FPGA</a:t>
            </a:r>
          </a:p>
          <a:p>
            <a:pPr marL="0" marR="0">
              <a:lnSpc>
                <a:spcPts val="67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GPU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29975" y="3815428"/>
            <a:ext cx="482904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000000"/>
                </a:solidFill>
                <a:latin typeface="VAOJGI+Raleway-Bold"/>
                <a:cs typeface="VAOJGI+Raleway-Bold"/>
              </a:rPr>
              <a:t>Training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692325" y="3817100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623775" y="3893725"/>
            <a:ext cx="168196" cy="5110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30</a:t>
            </a:r>
          </a:p>
          <a:p>
            <a:pPr marL="2324" marR="0">
              <a:lnSpc>
                <a:spcPts val="558"/>
              </a:lnSpc>
              <a:spcBef>
                <a:spcPts val="2557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90575" y="3995894"/>
            <a:ext cx="1772412" cy="417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500" spc="1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500" spc="1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future,</a:t>
            </a:r>
            <a:r>
              <a:rPr dirty="0" sz="500" spc="1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ASICs</a:t>
            </a:r>
            <a:r>
              <a:rPr dirty="0" sz="500" spc="13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built</a:t>
            </a:r>
            <a:r>
              <a:rPr dirty="0" sz="500" spc="1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500" spc="1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systems</a:t>
            </a:r>
            <a:r>
              <a:rPr dirty="0" sz="500" spc="1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500" spc="1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500" spc="1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account</a:t>
            </a:r>
            <a:r>
              <a:rPr dirty="0" sz="500" spc="3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500" spc="30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70</a:t>
            </a:r>
            <a:r>
              <a:rPr dirty="0" sz="500" spc="3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500" spc="3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500" spc="30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demand.</a:t>
            </a:r>
            <a:r>
              <a:rPr dirty="0" sz="500" spc="3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FPGAs</a:t>
            </a:r>
            <a:r>
              <a:rPr dirty="0" sz="500" spc="29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represent</a:t>
            </a:r>
            <a:r>
              <a:rPr dirty="0" sz="500" spc="14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about</a:t>
            </a:r>
            <a:r>
              <a:rPr dirty="0" sz="500" spc="1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20</a:t>
            </a:r>
            <a:r>
              <a:rPr dirty="0" sz="500" spc="1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500" spc="14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500" spc="1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  <a:r>
              <a:rPr dirty="0" sz="500" spc="1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500" spc="1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500" spc="1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used</a:t>
            </a:r>
            <a:r>
              <a:rPr dirty="0" sz="500" spc="54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500" spc="5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applications</a:t>
            </a:r>
            <a:r>
              <a:rPr dirty="0" sz="500" spc="54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500" spc="5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require</a:t>
            </a:r>
            <a:r>
              <a:rPr dirty="0" sz="500" spc="5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signiﬁcant</a:t>
            </a:r>
          </a:p>
          <a:p>
            <a:pPr marL="0" marR="0">
              <a:lnSpc>
                <a:spcPts val="587"/>
              </a:lnSpc>
              <a:spcBef>
                <a:spcPts val="1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customization.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292637" y="4012477"/>
            <a:ext cx="30487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Other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112300" y="4066799"/>
            <a:ext cx="165921" cy="3379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20</a:t>
            </a:r>
          </a:p>
          <a:p>
            <a:pPr marL="49" marR="0">
              <a:lnSpc>
                <a:spcPts val="558"/>
              </a:lnSpc>
              <a:spcBef>
                <a:spcPts val="1244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184725" y="4077037"/>
            <a:ext cx="165921" cy="3473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20</a:t>
            </a:r>
          </a:p>
          <a:p>
            <a:pPr marL="49" marR="0">
              <a:lnSpc>
                <a:spcPts val="558"/>
              </a:lnSpc>
              <a:spcBef>
                <a:spcPts val="1267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34475" y="4445580"/>
            <a:ext cx="3313863" cy="267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(McKinsey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Com</a:t>
            </a:r>
            <a:r>
              <a:rPr dirty="0" sz="4650" baseline="68599" spc="-263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  <a:r>
              <a:rPr dirty="0" sz="1100" spc="-287">
                <a:solidFill>
                  <a:srgbClr val="000000"/>
                </a:solidFill>
                <a:latin typeface="DHQUAO+TimesNewRomanPSMT"/>
                <a:cs typeface="DHQUAO+TimesNewRomanPSMT"/>
              </a:rPr>
              <a:t>p</a:t>
            </a:r>
            <a:r>
              <a:rPr dirty="0" sz="4650" baseline="68599" spc="-213">
                <a:solidFill>
                  <a:srgbClr val="000000"/>
                </a:solidFill>
                <a:latin typeface="CSWBPK+ArialMT"/>
                <a:cs typeface="CSWBPK+ArialMT"/>
              </a:rPr>
              <a:t>0</a:t>
            </a:r>
            <a:r>
              <a:rPr dirty="0" sz="1100" spc="-275">
                <a:solidFill>
                  <a:srgbClr val="000000"/>
                </a:solidFill>
                <a:latin typeface="DHQUAO+TimesNewRomanPSMT"/>
                <a:cs typeface="DHQUAO+TimesNewRomanPSMT"/>
              </a:rPr>
              <a:t>a</a:t>
            </a:r>
            <a:r>
              <a:rPr dirty="0" sz="4650" baseline="68599" spc="-226">
                <a:solidFill>
                  <a:srgbClr val="000000"/>
                </a:solidFill>
                <a:latin typeface="CSWBPK+ArialMT"/>
                <a:cs typeface="CSWBPK+ArialMT"/>
              </a:rPr>
              <a:t>1</a:t>
            </a:r>
            <a:r>
              <a:rPr dirty="0" sz="1100" spc="-324">
                <a:solidFill>
                  <a:srgbClr val="000000"/>
                </a:solidFill>
                <a:latin typeface="DHQUAO+TimesNewRomanPSMT"/>
                <a:cs typeface="DHQUAO+TimesNewRomanPSMT"/>
              </a:rPr>
              <a:t>n</a:t>
            </a:r>
            <a:r>
              <a:rPr dirty="0" sz="4650" baseline="68599" spc="-177">
                <a:solidFill>
                  <a:srgbClr val="000000"/>
                </a:solidFill>
                <a:latin typeface="CSWBPK+ArialMT"/>
                <a:cs typeface="CSWBPK+ArialMT"/>
              </a:rPr>
              <a:t>7</a:t>
            </a:r>
            <a:r>
              <a:rPr dirty="0" sz="1100" spc="-70">
                <a:solidFill>
                  <a:srgbClr val="000000"/>
                </a:solidFill>
                <a:latin typeface="DHQUAO+TimesNewRomanPSMT"/>
                <a:cs typeface="DHQUAO+TimesNewRomanPSMT"/>
              </a:rPr>
              <a:t>y,</a:t>
            </a:r>
            <a:r>
              <a:rPr dirty="0" sz="1100" spc="7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880446" y="4445580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2025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859327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090327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2728" y="1395450"/>
            <a:ext cx="6113144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5000" spc="-27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4020" y="3799646"/>
            <a:ext cx="92941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NVIDIA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4458" y="3799646"/>
            <a:ext cx="667435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6976" y="3801871"/>
            <a:ext cx="178186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VAOJGI+Raleway-Bold"/>
                <a:cs typeface="VAOJGI+Raleway-Bold"/>
              </a:rPr>
              <a:t>STRATEGIC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FIT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2728" y="1395450"/>
            <a:ext cx="6113144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5000" spc="-27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4020" y="3799646"/>
            <a:ext cx="92941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NVIDIA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4458" y="3799646"/>
            <a:ext cx="667435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6976" y="3801871"/>
            <a:ext cx="178186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VAOJGI+Raleway-Bold"/>
                <a:cs typeface="VAOJGI+Raleway-Bold"/>
              </a:rPr>
              <a:t>STRATEGIC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FIT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1771674" cy="2823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Nvidia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313947"/>
            <a:ext cx="7159853" cy="3270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has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Signiﬁcant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Hold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GPU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949" y="758565"/>
            <a:ext cx="452018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larger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rate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compared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rival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competitors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79450" y="760065"/>
            <a:ext cx="370535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2021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Gaming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consists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55%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1">
                <a:solidFill>
                  <a:srgbClr val="000000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000" spc="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Stream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8949" y="937015"/>
            <a:ext cx="400138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FY2020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79450" y="938515"/>
            <a:ext cx="209448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Breakdown,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57875" y="1200117"/>
            <a:ext cx="73037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OEM/Other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2041" y="1349437"/>
            <a:ext cx="1894946" cy="637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holds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largest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market</a:t>
            </a:r>
          </a:p>
          <a:p>
            <a:pPr marL="190456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cap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when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industry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is</a:t>
            </a:r>
          </a:p>
          <a:p>
            <a:pPr marL="123355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segmented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into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GPUs</a:t>
            </a:r>
            <a:r>
              <a:rPr dirty="0" sz="1000" spc="28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</a:p>
          <a:p>
            <a:pPr marL="635124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Gaming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64263" y="1333467"/>
            <a:ext cx="317599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83698" y="1457792"/>
            <a:ext cx="724179" cy="29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Automotive</a:t>
            </a:r>
          </a:p>
          <a:p>
            <a:pPr marL="203289" marR="0">
              <a:lnSpc>
                <a:spcPts val="10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6%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226462" y="1695348"/>
            <a:ext cx="700887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24667" y="1837968"/>
            <a:ext cx="518388" cy="29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Pro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Vis</a:t>
            </a:r>
          </a:p>
          <a:p>
            <a:pPr marL="100570" marR="0">
              <a:lnSpc>
                <a:spcPts val="10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6%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2322" y="2067336"/>
            <a:ext cx="438505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586.9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02556" y="2289198"/>
            <a:ext cx="991361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9581" y="2467411"/>
            <a:ext cx="880073" cy="2800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309.0</a:t>
            </a:r>
          </a:p>
          <a:p>
            <a:pPr marL="447359" marR="0">
              <a:lnSpc>
                <a:spcPts val="89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246.7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93652" y="2638836"/>
            <a:ext cx="420928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225.7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59087" y="2683686"/>
            <a:ext cx="409549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183.8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594374" y="2729886"/>
            <a:ext cx="414629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147.4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86766" y="2835386"/>
            <a:ext cx="351434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95.1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524379" y="2880186"/>
            <a:ext cx="349707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50.1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964902" y="2886136"/>
            <a:ext cx="370332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highlight>
                  <a:srgbClr val="a4c2f4"/>
                </a:highlight>
                <a:latin typeface="DIBVWH+Merriweather-Regular"/>
                <a:cs typeface="DIBVWH+Merriweather-Regular"/>
              </a:rPr>
              <a:t>50.0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26037" y="2877335"/>
            <a:ext cx="633069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Pro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Vis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360578" y="2936592"/>
            <a:ext cx="552617" cy="29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Gaming</a:t>
            </a:r>
          </a:p>
          <a:p>
            <a:pPr marL="85725" marR="0">
              <a:lnSpc>
                <a:spcPts val="10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55%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650019" y="3170615"/>
            <a:ext cx="161404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Partners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891207" y="3214305"/>
            <a:ext cx="768249" cy="29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Data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Center</a:t>
            </a:r>
          </a:p>
          <a:p>
            <a:pPr marL="209529" marR="0">
              <a:lnSpc>
                <a:spcPts val="10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38%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226887" y="3432148"/>
            <a:ext cx="97337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Automotive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171199" y="4025998"/>
            <a:ext cx="982675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OEM/Other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34475" y="4444198"/>
            <a:ext cx="408305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(CNN,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(Companies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Cap,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8046178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36">
                <a:solidFill>
                  <a:srgbClr val="073763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650" spc="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Current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Business</a:t>
            </a:r>
            <a:r>
              <a:rPr dirty="0" sz="1650" spc="-6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7">
                <a:solidFill>
                  <a:srgbClr val="073763"/>
                </a:solidFill>
                <a:latin typeface="VAOJGI+Raleway-Bold"/>
                <a:cs typeface="VAOJGI+Raleway-Bold"/>
              </a:rPr>
              <a:t>Targets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Switches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Operations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Category</a:t>
            </a:r>
            <a:r>
              <a:rPr dirty="0" sz="1950" spc="-5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</a:t>
            </a:r>
            <a:r>
              <a:rPr dirty="0" sz="1950" spc="-50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73">
                <a:solidFill>
                  <a:srgbClr val="073763"/>
                </a:solidFill>
                <a:latin typeface="HHHIJV+Raleway-Regular"/>
                <a:cs typeface="HHHIJV+Raleway-Regular"/>
              </a:rPr>
              <a:t>t’s</a:t>
            </a:r>
            <a:r>
              <a:rPr dirty="0" sz="1950" spc="6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Primary</a:t>
            </a:r>
            <a:r>
              <a:rPr dirty="0" sz="1950" spc="-5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950" spc="1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Streams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00365" y="728647"/>
            <a:ext cx="2623719" cy="399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200" spc="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entry</a:t>
            </a:r>
            <a:r>
              <a:rPr dirty="0" sz="12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00" spc="-3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space</a:t>
            </a:r>
          </a:p>
          <a:p>
            <a:pPr marL="380162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opened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up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2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markets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2100" y="760065"/>
            <a:ext cx="518109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Before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2020: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Graphic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Processing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VAOJGI+Raleway-Bold"/>
                <a:cs typeface="VAOJGI+Raleway-Bold"/>
              </a:rPr>
              <a:t>Units+Tegra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Processors=Nvidia’s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Gaming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Presence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100" y="944939"/>
            <a:ext cx="425945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2020: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Graphics+Compute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&amp;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Networking=Nvidia’s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Overall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Presence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24347" y="1172421"/>
            <a:ext cx="282854" cy="395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HHIJV+Raleway-Regular"/>
                <a:cs typeface="HHHIJV+Raleway-Regular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18211" y="1208014"/>
            <a:ext cx="186778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17302" y="1318060"/>
            <a:ext cx="1974646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Compute</a:t>
            </a: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Networking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28069" y="1601098"/>
            <a:ext cx="1530857" cy="572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293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</a:p>
          <a:p>
            <a:pPr marL="9087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changed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account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  <a:p>
            <a:pPr marL="290381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82825" y="1687459"/>
            <a:ext cx="2507898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Data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Center</a:t>
            </a:r>
            <a:r>
              <a:rPr dirty="0" sz="700" spc="-2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Platforms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platform,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82825" y="1772803"/>
            <a:ext cx="1830210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across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software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882825" y="1911487"/>
            <a:ext cx="2822606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Systems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across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various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industries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drivenness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82825" y="2050171"/>
            <a:ext cx="2788831" cy="22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Autonomous</a:t>
            </a:r>
            <a:r>
              <a:rPr dirty="0" sz="7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Vehicles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7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DRIVE: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open</a:t>
            </a:r>
            <a:r>
              <a:rPr dirty="0" sz="7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41">
                <a:solidFill>
                  <a:srgbClr val="000000"/>
                </a:solidFill>
                <a:latin typeface="HHHIJV+Raleway-Regular"/>
                <a:cs typeface="HHHIJV+Raleway-Regular"/>
              </a:rPr>
              <a:t>AV</a:t>
            </a:r>
            <a:r>
              <a:rPr dirty="0" sz="7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</a:p>
          <a:p>
            <a:pPr marL="0" marR="0">
              <a:lnSpc>
                <a:spcPts val="67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platform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82825" y="2274199"/>
            <a:ext cx="2594274" cy="22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Robotics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7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impact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deployment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GPU-accelerated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14928" y="2951421"/>
            <a:ext cx="311200" cy="395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HHIJV+Raleway-Regular"/>
                <a:cs typeface="HHHIJV+Raleway-Regular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18902" y="3097060"/>
            <a:ext cx="77144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Graphics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868600" y="3480309"/>
            <a:ext cx="2823792" cy="22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Specialized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Gaming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Markets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primary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driver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interaction</a:t>
            </a:r>
            <a:r>
              <a:rPr dirty="0" sz="7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base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868600" y="3704337"/>
            <a:ext cx="2761345" cy="22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GeForce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Series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top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brand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GPUs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discrete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68600" y="3928365"/>
            <a:ext cx="2556127" cy="22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Cloud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Based</a:t>
            </a:r>
            <a:r>
              <a:rPr dirty="0" sz="7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Visuals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available</a:t>
            </a:r>
          </a:p>
          <a:p>
            <a:pPr marL="0" marR="0">
              <a:lnSpc>
                <a:spcPts val="67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  <a:r>
              <a:rPr dirty="0" sz="7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top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cloud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platforms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(AWS,</a:t>
            </a:r>
            <a:r>
              <a:rPr dirty="0" sz="7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GCloud)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68600" y="4152393"/>
            <a:ext cx="2692992" cy="227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Virtual</a:t>
            </a:r>
            <a:r>
              <a:rPr dirty="0" sz="700" spc="-2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Computing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enables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centers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server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virtualization</a:t>
            </a:r>
            <a:r>
              <a:rPr dirty="0" sz="7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latest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7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GPUs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34475" y="4444198"/>
            <a:ext cx="322180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n.d.),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(Pirzada,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450799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36">
                <a:solidFill>
                  <a:srgbClr val="073763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650" spc="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Past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has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History</a:t>
            </a:r>
            <a:r>
              <a:rPr dirty="0" sz="1950" spc="-5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950" spc="-2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Buying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Competition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9">
                <a:solidFill>
                  <a:srgbClr val="073763"/>
                </a:solidFill>
                <a:latin typeface="HHHIJV+Raleway-Regular"/>
                <a:cs typeface="HHHIJV+Raleway-Regular"/>
              </a:rPr>
              <a:t>New</a:t>
            </a:r>
            <a:r>
              <a:rPr dirty="0" sz="1950" spc="-9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Technology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7183" y="721585"/>
            <a:ext cx="2516733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2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58">
                <a:solidFill>
                  <a:srgbClr val="000000"/>
                </a:solidFill>
                <a:latin typeface="HHHIJV+Raleway-Regular"/>
                <a:cs typeface="HHHIJV+Raleway-Regular"/>
              </a:rPr>
              <a:t>Two</a:t>
            </a:r>
            <a:r>
              <a:rPr dirty="0" sz="1200" spc="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Types</a:t>
            </a:r>
            <a:r>
              <a:rPr dirty="0" sz="1200" spc="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200" spc="-5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2100" y="760065"/>
            <a:ext cx="396887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1">
                <a:solidFill>
                  <a:srgbClr val="000000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000" spc="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Prime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Lead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Control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VAOJGI+Raleway-Bold"/>
                <a:cs typeface="VAOJGI+Raleway-Bold"/>
              </a:rPr>
              <a:t>over</a:t>
            </a:r>
            <a:r>
              <a:rPr dirty="0" sz="1000" spc="-1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GPU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Space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100" y="912465"/>
            <a:ext cx="311861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Mergers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2002-2020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67438" y="1042811"/>
            <a:ext cx="876033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778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Operational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Eﬃciency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90354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13992" y="1109486"/>
            <a:ext cx="1269682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Expansion</a:t>
            </a:r>
          </a:p>
          <a:p>
            <a:pPr marL="63436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Staying</a:t>
            </a:r>
            <a:r>
              <a:rPr dirty="0" sz="900" spc="-2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Ahead</a:t>
            </a:r>
          </a:p>
          <a:p>
            <a:pPr marL="31575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9">
                <a:solidFill>
                  <a:srgbClr val="ffffff"/>
                </a:solidFill>
                <a:latin typeface="HHHIJV+Raleway-Regular"/>
                <a:cs typeface="HHHIJV+Raleway-Regular"/>
              </a:rPr>
              <a:t>Trends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3975" y="1258443"/>
            <a:ext cx="247523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24164" y="1271457"/>
            <a:ext cx="363626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40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86684" y="1442861"/>
            <a:ext cx="1040053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Competitiveness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91956" y="1516994"/>
            <a:ext cx="300329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7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3975" y="1666606"/>
            <a:ext cx="259613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72097" y="1666460"/>
            <a:ext cx="1266825" cy="839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1585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Strategic</a:t>
            </a:r>
          </a:p>
          <a:p>
            <a:pPr marL="72752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implementation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resources</a:t>
            </a:r>
          </a:p>
          <a:p>
            <a:pPr marL="110643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places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</a:p>
          <a:p>
            <a:pPr marL="5835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eﬃciency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</a:p>
          <a:p>
            <a:pPr marL="404682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chain.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17541" y="1749519"/>
            <a:ext cx="1264107" cy="652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088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leads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822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new</a:t>
            </a:r>
            <a:r>
              <a:rPr dirty="0" sz="800" spc="-1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markets</a:t>
            </a:r>
          </a:p>
          <a:p>
            <a:pPr marL="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for</a:t>
            </a:r>
            <a:r>
              <a:rPr dirty="0" sz="800" spc="-1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800" spc="-1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expansion.</a:t>
            </a:r>
          </a:p>
          <a:p>
            <a:pPr marL="24866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Sector</a:t>
            </a:r>
            <a:r>
              <a:rPr dirty="0" sz="800" spc="-1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leads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326273" marR="0">
              <a:lnSpc>
                <a:spcPts val="939"/>
              </a:lnSpc>
              <a:spcBef>
                <a:spcPts val="3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increased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09517" y="1916206"/>
            <a:ext cx="188553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key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3975" y="2066806"/>
            <a:ext cx="249478" cy="627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5</a:t>
            </a:r>
          </a:p>
          <a:p>
            <a:pPr marL="0" marR="0">
              <a:lnSpc>
                <a:spcPts val="1643"/>
              </a:lnSpc>
              <a:spcBef>
                <a:spcPts val="135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29621" y="2049556"/>
            <a:ext cx="2045207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9216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vertically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enhancing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their</a:t>
            </a:r>
            <a:r>
              <a:rPr dirty="0" sz="9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75908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center-scale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46412" y="2310448"/>
            <a:ext cx="2072754" cy="8390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7224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announced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Holdings,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making</a:t>
            </a:r>
          </a:p>
          <a:p>
            <a:pPr marL="143504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headway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space.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12757" marR="0">
              <a:lnSpc>
                <a:spcPts val="1049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proposed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met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much</a:t>
            </a:r>
          </a:p>
          <a:p>
            <a:pPr marL="9755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scrutiny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regulators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pending</a:t>
            </a:r>
          </a:p>
          <a:p>
            <a:pPr marL="61671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investigation.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352056" y="2368644"/>
            <a:ext cx="794207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opportunities.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620350" y="2589286"/>
            <a:ext cx="42111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3dfx: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13431" y="2601224"/>
            <a:ext cx="878027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lead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IP</a:t>
            </a:r>
            <a:r>
              <a:rPr dirty="0" sz="8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rights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25092" y="2660360"/>
            <a:ext cx="1247513" cy="572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PortalPlayer:</a:t>
            </a: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lead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18301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expansion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08928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portable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gaming</a:t>
            </a:r>
          </a:p>
          <a:p>
            <a:pPr marL="362676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market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758262" y="2722382"/>
            <a:ext cx="895198" cy="4050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obtainment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8373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increasing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SCM</a:t>
            </a:r>
          </a:p>
          <a:p>
            <a:pPr marL="106829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53975" y="2883143"/>
            <a:ext cx="247345" cy="1027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3</a:t>
            </a:r>
          </a:p>
          <a:p>
            <a:pPr marL="0" marR="0">
              <a:lnSpc>
                <a:spcPts val="1643"/>
              </a:lnSpc>
              <a:spcBef>
                <a:spcPts val="1557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2</a:t>
            </a:r>
          </a:p>
          <a:p>
            <a:pPr marL="0" marR="0">
              <a:lnSpc>
                <a:spcPts val="1643"/>
              </a:lnSpc>
              <a:spcBef>
                <a:spcPts val="135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90157" y="3179586"/>
            <a:ext cx="1230707" cy="705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608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Mellanox:</a:t>
            </a:r>
          </a:p>
          <a:p>
            <a:pPr marL="239003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protection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Intel</a:t>
            </a:r>
          </a:p>
          <a:p>
            <a:pPr marL="97384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accelerating</a:t>
            </a:r>
          </a:p>
          <a:p>
            <a:pPr marL="321928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systems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122208" y="3340923"/>
            <a:ext cx="1254760" cy="414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201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Icera:</a:t>
            </a:r>
            <a:r>
              <a:rPr dirty="0" sz="900" spc="-32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lead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OEM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customer</a:t>
            </a:r>
            <a:r>
              <a:rPr dirty="0" sz="800" spc="-1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markets</a:t>
            </a:r>
          </a:p>
          <a:p>
            <a:pPr marL="66176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mobile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computing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24724" y="3871586"/>
            <a:ext cx="1248669" cy="6619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Transgaming:</a:t>
            </a: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lead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9670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cloud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97969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telecom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space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89698" marR="0">
              <a:lnSpc>
                <a:spcPts val="939"/>
              </a:lnSpc>
              <a:spcBef>
                <a:spcPts val="3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corp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expansion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into</a:t>
            </a:r>
          </a:p>
          <a:p>
            <a:pPr marL="368978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Canada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831461" y="3908461"/>
            <a:ext cx="574052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375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684027" y="3934611"/>
            <a:ext cx="57588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357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mm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594387" y="3953398"/>
            <a:ext cx="1223162" cy="538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5902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ARM</a:t>
            </a: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ffffff"/>
                </a:solidFill>
                <a:latin typeface="VAOJGI+Raleway-Bold"/>
                <a:cs typeface="VAOJGI+Raleway-Bold"/>
              </a:rPr>
              <a:t>Holdings:</a:t>
            </a:r>
          </a:p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pending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deal.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Leads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59256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dominance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 spc="-2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AI</a:t>
            </a:r>
          </a:p>
          <a:p>
            <a:pPr marL="270704" marR="0">
              <a:lnSpc>
                <a:spcPts val="939"/>
              </a:lnSpc>
              <a:spcBef>
                <a:spcPts val="3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HHIJV+Raleway-Regular"/>
                <a:cs typeface="HHHIJV+Raleway-Regular"/>
              </a:rPr>
              <a:t>capabilities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62720" y="3989157"/>
            <a:ext cx="481279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70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mm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980665" y="4025219"/>
            <a:ext cx="498754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3.8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69775" y="4244615"/>
            <a:ext cx="44018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62375" y="4244615"/>
            <a:ext cx="44335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34475" y="4444198"/>
            <a:ext cx="246979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(Reif,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803449" cy="5207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36">
                <a:solidFill>
                  <a:srgbClr val="073763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650" spc="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Capabilities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Strengths</a:t>
            </a:r>
          </a:p>
          <a:p>
            <a:pPr marL="24" marR="0">
              <a:lnSpc>
                <a:spcPts val="1854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Positioned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Remain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an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750" spc="-4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leader</a:t>
            </a:r>
            <a:r>
              <a:rPr dirty="0" sz="1750" spc="-9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Expansion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75" y="760065"/>
            <a:ext cx="406031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remains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ﬁgurehead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product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64750" y="760065"/>
            <a:ext cx="403326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0">
                <a:solidFill>
                  <a:srgbClr val="000000"/>
                </a:solidFill>
                <a:latin typeface="VAOJGI+Raleway-Bold"/>
                <a:cs typeface="VAOJGI+Raleway-Bold"/>
              </a:rPr>
              <a:t>...which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lead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brand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recognition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preference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among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consumers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75" y="912465"/>
            <a:ext cx="342595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Forecasted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Expenses,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64750" y="912465"/>
            <a:ext cx="319976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Graphics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Card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Among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Gamers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Stream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81122" y="1218550"/>
            <a:ext cx="22910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86400" y="1214140"/>
            <a:ext cx="1651457" cy="1406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Customer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brand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loyalty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remain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crux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relationships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drivers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Customer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integration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all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aspects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supply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chain.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Ex: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customer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quality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engineering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customer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program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57296" y="1328525"/>
            <a:ext cx="229108" cy="1094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24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24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62575" y="1324114"/>
            <a:ext cx="1899840" cy="949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doubled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since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2018</a:t>
            </a:r>
            <a:r>
              <a:rPr dirty="0" sz="1000" spc="-1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(1.8B)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High</a:t>
            </a:r>
            <a:r>
              <a:rPr dirty="0" sz="10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spending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innovation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41625" y="1402584"/>
            <a:ext cx="1710284" cy="682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“...Professionals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believe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NVIDIA</a:t>
            </a:r>
          </a:p>
          <a:p>
            <a:pPr marL="0" marR="0">
              <a:lnSpc>
                <a:spcPts val="997"/>
              </a:lnSpc>
              <a:spcBef>
                <a:spcPts val="22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graphics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solutions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be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more</a:t>
            </a:r>
          </a:p>
          <a:p>
            <a:pPr marL="0" marR="0">
              <a:lnSpc>
                <a:spcPts val="997"/>
              </a:lnSpc>
              <a:spcBef>
                <a:spcPts val="22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stable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of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better</a:t>
            </a:r>
            <a:r>
              <a:rPr dirty="0" sz="85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quality</a:t>
            </a:r>
            <a:r>
              <a:rPr dirty="0" sz="850" spc="-17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UNFTRO+Raleway-BoldItalic"/>
                <a:cs typeface="UNFTRO+Raleway-BoldItalic"/>
              </a:rPr>
              <a:t>than</a:t>
            </a:r>
          </a:p>
          <a:p>
            <a:pPr marL="0" marR="0">
              <a:lnSpc>
                <a:spcPts val="997"/>
              </a:lnSpc>
              <a:spcBef>
                <a:spcPts val="72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UNFTRO+Raleway-BoldItalic"/>
                <a:cs typeface="UNFTRO+Raleway-BoldItalic"/>
              </a:rPr>
              <a:t>any</a:t>
            </a:r>
            <a:r>
              <a:rPr dirty="0" sz="850" spc="-24">
                <a:solidFill>
                  <a:srgbClr val="000000"/>
                </a:solidFill>
                <a:latin typeface="UNFTRO+Raleway-BoldItalic"/>
                <a:cs typeface="UNFTRO+Raleway-BoldItalic"/>
              </a:rPr>
              <a:t> </a:t>
            </a:r>
            <a:r>
              <a:rPr dirty="0" sz="850">
                <a:solidFill>
                  <a:srgbClr val="000000"/>
                </a:solidFill>
                <a:latin typeface="UNFTRO+Raleway-BoldItalic"/>
                <a:cs typeface="UNFTRO+Raleway-BoldItalic"/>
              </a:rPr>
              <a:t>other</a:t>
            </a:r>
            <a:r>
              <a:rPr dirty="0" sz="850" spc="-26">
                <a:solidFill>
                  <a:srgbClr val="000000"/>
                </a:solidFill>
                <a:latin typeface="UNFTRO+Raleway-BoldItalic"/>
                <a:cs typeface="UNFTRO+Raleway-BoldItalic"/>
              </a:rPr>
              <a:t> </a:t>
            </a:r>
            <a:r>
              <a:rPr dirty="0" sz="850">
                <a:solidFill>
                  <a:srgbClr val="000000"/>
                </a:solidFill>
                <a:latin typeface="UNFTRO+Raleway-BoldItalic"/>
                <a:cs typeface="UNFTRO+Raleway-BoldItalic"/>
              </a:rPr>
              <a:t>brand</a:t>
            </a:r>
            <a:r>
              <a:rPr dirty="0" sz="850" spc="-10">
                <a:solidFill>
                  <a:srgbClr val="000000"/>
                </a:solidFill>
                <a:latin typeface="UNFTRO+Raleway-BoldItalic"/>
                <a:cs typeface="UNFTRO+Raleway-BoldItalic"/>
              </a:rPr>
              <a:t> </a:t>
            </a:r>
            <a:r>
              <a:rPr dirty="0" sz="850">
                <a:solidFill>
                  <a:srgbClr val="000000"/>
                </a:solidFill>
                <a:latin typeface="UNFTRO+Raleway-BoldItalic"/>
                <a:cs typeface="UNFTRO+Raleway-BoldItalic"/>
              </a:rPr>
              <a:t>available.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”</a:t>
            </a:r>
          </a:p>
          <a:p>
            <a:pPr marL="0" marR="0">
              <a:lnSpc>
                <a:spcPts val="997"/>
              </a:lnSpc>
              <a:spcBef>
                <a:spcPts val="22"/>
              </a:spcBef>
              <a:spcAft>
                <a:spcPts val="0"/>
              </a:spcAft>
            </a:pPr>
            <a:r>
              <a:rPr dirty="0" sz="850" spc="-16">
                <a:solidFill>
                  <a:srgbClr val="000000"/>
                </a:solidFill>
                <a:latin typeface="QWQPPK+Raleway-Italic"/>
                <a:cs typeface="QWQPPK+Raleway-Italic"/>
              </a:rPr>
              <a:t>-TBR</a:t>
            </a:r>
            <a:r>
              <a:rPr dirty="0" sz="850" spc="15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850">
                <a:solidFill>
                  <a:srgbClr val="000000"/>
                </a:solidFill>
                <a:latin typeface="QWQPPK+Raleway-Italic"/>
                <a:cs typeface="QWQPPK+Raleway-Italic"/>
              </a:rPr>
              <a:t>Research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82941" y="1797990"/>
            <a:ext cx="43726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+28%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81122" y="1828150"/>
            <a:ext cx="22910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1282" y="2007565"/>
            <a:ext cx="42545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+18%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762575" y="2238515"/>
            <a:ext cx="1658426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acquisitions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increase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R&amp;D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86400" y="2585740"/>
            <a:ext cx="94246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management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700" y="2876915"/>
            <a:ext cx="396417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…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</a:t>
            </a: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well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enhancing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projects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with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other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1">
                <a:solidFill>
                  <a:srgbClr val="000000"/>
                </a:solidFill>
                <a:latin typeface="VAOJGI+Raleway-Bold"/>
                <a:cs typeface="VAOJGI+Raleway-Bold"/>
              </a:rPr>
              <a:t>key</a:t>
            </a:r>
            <a:r>
              <a:rPr dirty="0" sz="1000" spc="2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players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64750" y="2878665"/>
            <a:ext cx="383705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…and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still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remains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sustainably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responsible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Supply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Chain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700" y="3029315"/>
            <a:ext cx="340550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simplify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technological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664750" y="3031065"/>
            <a:ext cx="298958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Year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  <a:r>
              <a:rPr dirty="0" sz="1000" spc="-5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Year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Decrease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Pallet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Usage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37746" y="3312500"/>
            <a:ext cx="229108" cy="1094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24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24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43025" y="3308090"/>
            <a:ext cx="1879727" cy="1253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Commitment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sustainability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projects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subcontractor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logistics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material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labels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100%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packages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encourage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recycling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Conﬁguration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packaging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reduce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pickups/deliveries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5175" y="3347736"/>
            <a:ext cx="1212875" cy="305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Recent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651500" y="3311998"/>
            <a:ext cx="72953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Gaming: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651500" y="3583123"/>
            <a:ext cx="1313688" cy="502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Automotive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(AV):</a:t>
            </a:r>
          </a:p>
          <a:p>
            <a:pPr marL="0" marR="0">
              <a:lnSpc>
                <a:spcPts val="1408"/>
              </a:lnSpc>
              <a:spcBef>
                <a:spcPts val="887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E-commerce: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5175" y="3614436"/>
            <a:ext cx="1287399" cy="839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AI.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provides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client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delivery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vertical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651500" y="4165510"/>
            <a:ext cx="842162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Research: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9100" y="4458123"/>
            <a:ext cx="328382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7210"/>
            <a:ext cx="8311977" cy="5235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36">
                <a:solidFill>
                  <a:srgbClr val="073763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650" spc="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Primary</a:t>
            </a:r>
            <a:r>
              <a:rPr dirty="0" sz="1650" spc="-6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Challenges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Opportunities</a:t>
            </a:r>
          </a:p>
          <a:p>
            <a:pPr marL="0" marR="0">
              <a:lnSpc>
                <a:spcPts val="18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N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vidia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10th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Comparable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Companies,</a:t>
            </a:r>
            <a:r>
              <a:rPr dirty="0" sz="1750" spc="-49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60" u="sng">
                <a:solidFill>
                  <a:srgbClr val="073763"/>
                </a:solidFill>
                <a:latin typeface="HHHIJV+Raleway-Regular"/>
                <a:cs typeface="HHHIJV+Raleway-Regular"/>
              </a:rPr>
              <a:t>Yet</a:t>
            </a:r>
            <a:r>
              <a:rPr dirty="0" sz="1750" spc="61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Depends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6" u="sng">
                <a:solidFill>
                  <a:srgbClr val="073763"/>
                </a:solidFill>
                <a:latin typeface="HHHIJV+Raleway-Regular"/>
                <a:cs typeface="HHHIJV+Raleway-Regular"/>
              </a:rPr>
              <a:t>Several</a:t>
            </a:r>
            <a:r>
              <a:rPr dirty="0" sz="1750" spc="-32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u="sng">
                <a:solidFill>
                  <a:srgbClr val="073763"/>
                </a:solidFill>
                <a:latin typeface="HHHIJV+Raleway-Regular"/>
                <a:cs typeface="HHHIJV+Raleway-Regular"/>
              </a:rPr>
              <a:t>Contingencies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237" y="542427"/>
            <a:ext cx="408647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10th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compared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other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25937" y="545427"/>
            <a:ext cx="422910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...but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VAOJGI+Raleway-Bold"/>
                <a:cs typeface="VAOJGI+Raleway-Bold"/>
              </a:rPr>
              <a:t>even</a:t>
            </a:r>
            <a:r>
              <a:rPr dirty="0" sz="10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without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dominance,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environmental</a:t>
            </a:r>
            <a:r>
              <a:rPr dirty="0" sz="1000" spc="-3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concerns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rise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237" y="694827"/>
            <a:ext cx="409016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4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7">
                <a:solidFill>
                  <a:srgbClr val="000000"/>
                </a:solidFill>
                <a:latin typeface="HHHIJV+Raleway-Regular"/>
                <a:cs typeface="HHHIJV+Raleway-Regular"/>
              </a:rPr>
              <a:t>Top</a:t>
            </a:r>
            <a:r>
              <a:rPr dirty="0" sz="1000" spc="3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25937" y="697827"/>
            <a:ext cx="4271027" cy="2249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Greenhouse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Emissions,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Metric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Tons</a:t>
            </a:r>
            <a:r>
              <a:rPr dirty="0" sz="1000" spc="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Carbon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Dioxide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(CO</a:t>
            </a:r>
            <a:r>
              <a:rPr dirty="0" sz="1000" baseline="-37500">
                <a:solidFill>
                  <a:srgbClr val="000000"/>
                </a:solidFill>
                <a:latin typeface="HHHIJV+Raleway-Regular"/>
                <a:cs typeface="HHHIJV+Raleway-Regular"/>
              </a:rPr>
              <a:t>2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63812" y="1017200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35%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34049" y="1149378"/>
            <a:ext cx="568871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Expanding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8423" y="1258288"/>
            <a:ext cx="1416202" cy="456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8255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operates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very</a:t>
            </a:r>
          </a:p>
          <a:p>
            <a:pPr marL="60284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competitive</a:t>
            </a:r>
            <a:r>
              <a:rPr dirty="0" sz="700" spc="18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niche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</a:p>
          <a:p>
            <a:pPr marL="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where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expected</a:t>
            </a:r>
          </a:p>
          <a:p>
            <a:pPr marL="225458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slow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future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708991" y="1254153"/>
            <a:ext cx="819213" cy="6663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603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business/</a:t>
            </a:r>
          </a:p>
          <a:p>
            <a:pPr marL="162862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</a:p>
          <a:p>
            <a:pPr marL="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leads</a:t>
            </a:r>
          </a:p>
          <a:p>
            <a:pPr marL="31987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liabilities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</a:p>
          <a:p>
            <a:pPr marL="2359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GHG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emissions.</a:t>
            </a:r>
          </a:p>
          <a:p>
            <a:pPr marL="126479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721964" y="1882803"/>
            <a:ext cx="793165" cy="456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emissions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</a:p>
          <a:p>
            <a:pPr marL="39406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stage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16393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life</a:t>
            </a:r>
          </a:p>
          <a:p>
            <a:pPr marL="211508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cycle.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7742" y="2586215"/>
            <a:ext cx="5353767" cy="3277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732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GPU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could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keep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declining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amid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US-China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relations</a:t>
            </a:r>
          </a:p>
          <a:p>
            <a:pPr marL="0" marR="0">
              <a:lnSpc>
                <a:spcPts val="939"/>
              </a:lnSpc>
              <a:spcBef>
                <a:spcPts val="16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Geographical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Revenues,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84872" y="2885835"/>
            <a:ext cx="44048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399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US</a:t>
            </a:r>
          </a:p>
          <a:p>
            <a:pPr marL="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13.3%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92412" y="2879636"/>
            <a:ext cx="2220201" cy="705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4">
                <a:solidFill>
                  <a:srgbClr val="ffffff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28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900" spc="27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1%</a:t>
            </a:r>
            <a:r>
              <a:rPr dirty="0" sz="900" spc="29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drop</a:t>
            </a:r>
            <a:r>
              <a:rPr dirty="0" sz="900" spc="29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29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China</a:t>
            </a:r>
            <a:r>
              <a:rPr dirty="0" sz="900" spc="29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revenue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growth,</a:t>
            </a:r>
            <a:r>
              <a:rPr dirty="0" sz="900" spc="34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 spc="34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900" spc="32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900" spc="35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growth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will</a:t>
            </a:r>
            <a:r>
              <a:rPr dirty="0" sz="900" spc="84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drop</a:t>
            </a:r>
            <a:r>
              <a:rPr dirty="0" sz="900" spc="88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1.5%</a:t>
            </a:r>
            <a:r>
              <a:rPr dirty="0" sz="900" spc="87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because</a:t>
            </a:r>
            <a:r>
              <a:rPr dirty="0" sz="900" spc="87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8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correlated</a:t>
            </a:r>
            <a:r>
              <a:rPr dirty="0" sz="900" spc="16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900" spc="17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across</a:t>
            </a:r>
            <a:r>
              <a:rPr dirty="0" sz="900" spc="16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1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revenue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segments.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00058" y="2982754"/>
            <a:ext cx="531190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Taiwan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70697" y="3316522"/>
            <a:ext cx="44048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0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China</a:t>
            </a:r>
          </a:p>
          <a:p>
            <a:pPr marL="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37.6%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818109" y="3361256"/>
            <a:ext cx="45129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900058" y="3641532"/>
            <a:ext cx="308076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470802" y="3647885"/>
            <a:ext cx="47992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8">
                <a:solidFill>
                  <a:srgbClr val="000000"/>
                </a:solidFill>
                <a:latin typeface="CSWBPK+ArialMT"/>
                <a:cs typeface="CSWBPK+ArialMT"/>
              </a:rPr>
              <a:t>Taiwan</a:t>
            </a:r>
          </a:p>
          <a:p>
            <a:pPr marL="14069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38.3%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292425" y="3701837"/>
            <a:ext cx="2229230" cy="572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While</a:t>
            </a:r>
            <a:r>
              <a:rPr dirty="0" sz="900" spc="10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 spc="10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holds</a:t>
            </a:r>
            <a:r>
              <a:rPr dirty="0" sz="900" spc="10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unique</a:t>
            </a:r>
            <a:r>
              <a:rPr dirty="0" sz="900" spc="10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positions</a:t>
            </a:r>
            <a:r>
              <a:rPr dirty="0" sz="900" spc="10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niche</a:t>
            </a:r>
            <a:r>
              <a:rPr dirty="0" sz="900" spc="2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markets,</a:t>
            </a:r>
            <a:r>
              <a:rPr dirty="0" sz="900" spc="2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900" spc="2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  <a:r>
              <a:rPr dirty="0" sz="900" spc="20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900" spc="2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relies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 spc="35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Chinese</a:t>
            </a:r>
            <a:r>
              <a:rPr dirty="0" sz="900" spc="35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consumers.</a:t>
            </a:r>
            <a:r>
              <a:rPr dirty="0" sz="900" spc="3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35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country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threatens</a:t>
            </a:r>
            <a:r>
              <a:rPr dirty="0" sz="900" spc="2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 spc="2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900" spc="2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self</a:t>
            </a:r>
            <a:r>
              <a:rPr dirty="0" sz="900" spc="20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sustaining</a:t>
            </a:r>
            <a:r>
              <a:rPr dirty="0" sz="900" spc="2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2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879640" y="4002054"/>
            <a:ext cx="53564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Europe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480972" y="4047085"/>
            <a:ext cx="480020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Europe</a:t>
            </a:r>
          </a:p>
          <a:p>
            <a:pPr marL="19749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10.7%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92425" y="4235237"/>
            <a:ext cx="95021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261803" y="4235237"/>
            <a:ext cx="60422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industry,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80623" y="4235237"/>
            <a:ext cx="628345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292425" y="4368587"/>
            <a:ext cx="2071268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supplying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30%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domestically.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65725" y="4458123"/>
            <a:ext cx="3942654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(McKinsey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91871"/>
            <a:ext cx="2642469" cy="781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42">
                <a:solidFill>
                  <a:srgbClr val="073763"/>
                </a:solidFill>
                <a:latin typeface="HHHIJV+Raleway-Regular"/>
                <a:cs typeface="HHHIJV+Raleway-Regular"/>
              </a:rPr>
              <a:t>Table</a:t>
            </a:r>
            <a:r>
              <a:rPr dirty="0" sz="2400" spc="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240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2400" spc="-3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2400">
                <a:solidFill>
                  <a:srgbClr val="073763"/>
                </a:solidFill>
                <a:latin typeface="HHHIJV+Raleway-Regular"/>
                <a:cs typeface="HHHIJV+Raleway-Regular"/>
              </a:rPr>
              <a:t>Contents</a:t>
            </a:r>
          </a:p>
          <a:p>
            <a:pPr marL="666750" marR="0">
              <a:lnSpc>
                <a:spcPts val="1796"/>
              </a:lnSpc>
              <a:spcBef>
                <a:spcPts val="1267"/>
              </a:spcBef>
              <a:spcAft>
                <a:spcPts val="0"/>
              </a:spcAft>
            </a:pPr>
            <a:r>
              <a:rPr dirty="0" sz="155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Executive</a:t>
            </a:r>
            <a:r>
              <a:rPr dirty="0" sz="155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23275" y="607336"/>
            <a:ext cx="258493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HHHIJV+Raleway-Regular"/>
                <a:cs typeface="HHHIJV+Raleway-Regular"/>
              </a:rPr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628" y="992908"/>
            <a:ext cx="2167634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VAOJGI+Raleway-Bold"/>
                <a:cs typeface="VAOJGI+Raleway-Bold"/>
              </a:rPr>
              <a:t>I.</a:t>
            </a:r>
            <a:r>
              <a:rPr dirty="0" sz="1550" spc="141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0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  <a:r>
              <a:rPr dirty="0" sz="1550" spc="-5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8">
                <a:solidFill>
                  <a:srgbClr val="000000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03817" y="992908"/>
            <a:ext cx="270346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VAOJGI+Raleway-Bold"/>
                <a:cs typeface="VAOJGI+Raleway-Bold"/>
              </a:rPr>
              <a:t>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1992" y="1226080"/>
            <a:ext cx="2230076" cy="447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BTVFHP+Arial-BoldMT"/>
                <a:cs typeface="BTVFHP+Arial-BoldMT"/>
              </a:rPr>
              <a:t>II.</a:t>
            </a:r>
            <a:r>
              <a:rPr dirty="0" sz="1550" spc="141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550" spc="-16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550" spc="-9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8">
                <a:solidFill>
                  <a:srgbClr val="000000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488415" marR="0">
              <a:lnSpc>
                <a:spcPts val="1397"/>
              </a:lnSpc>
              <a:spcBef>
                <a:spcPts val="32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A.</a:t>
            </a:r>
            <a:r>
              <a:rPr dirty="0" sz="1200" spc="14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17130" y="1226080"/>
            <a:ext cx="356814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0">
                <a:solidFill>
                  <a:srgbClr val="000000"/>
                </a:solidFill>
                <a:latin typeface="VAOJGI+Raleway-Bold"/>
                <a:cs typeface="VAOJGI+Raleway-Bold"/>
              </a:rPr>
              <a:t>13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8897" y="1639744"/>
            <a:ext cx="2239687" cy="396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21" marR="0">
              <a:lnSpc>
                <a:spcPts val="139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B.</a:t>
            </a:r>
            <a:r>
              <a:rPr dirty="0" sz="1200" spc="14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Advanced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Micro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Devices</a:t>
            </a:r>
          </a:p>
          <a:p>
            <a:pPr marL="0" marR="0">
              <a:lnSpc>
                <a:spcPts val="1397"/>
              </a:lnSpc>
              <a:spcBef>
                <a:spcPts val="3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C.</a:t>
            </a:r>
            <a:r>
              <a:rPr dirty="0" sz="1200" spc="14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Strategic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Fit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3535" y="2003320"/>
            <a:ext cx="2228790" cy="44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00000"/>
                </a:solidFill>
                <a:latin typeface="VAOJGI+Raleway-Bold"/>
                <a:cs typeface="VAOJGI+Raleway-Bold"/>
              </a:rPr>
              <a:t>III.</a:t>
            </a:r>
            <a:r>
              <a:rPr dirty="0" sz="1550" spc="14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0">
                <a:solidFill>
                  <a:srgbClr val="000000"/>
                </a:solidFill>
                <a:latin typeface="VAOJGI+Raleway-Bold"/>
                <a:cs typeface="VAOJGI+Raleway-Bold"/>
              </a:rPr>
              <a:t>Financial</a:t>
            </a:r>
            <a:r>
              <a:rPr dirty="0" sz="1550" spc="-10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8">
                <a:solidFill>
                  <a:srgbClr val="000000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536872" marR="0">
              <a:lnSpc>
                <a:spcPts val="1397"/>
              </a:lnSpc>
              <a:spcBef>
                <a:spcPts val="32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A.</a:t>
            </a:r>
            <a:r>
              <a:rPr dirty="0" sz="1200" spc="14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Comparables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12491" y="2003320"/>
            <a:ext cx="356814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1">
                <a:solidFill>
                  <a:srgbClr val="000000"/>
                </a:solidFill>
                <a:latin typeface="VAOJGI+Raleway-Bold"/>
                <a:cs typeface="VAOJGI+Raleway-Bold"/>
              </a:rPr>
              <a:t>31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8897" y="2416984"/>
            <a:ext cx="2073292" cy="396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21" marR="0">
              <a:lnSpc>
                <a:spcPts val="1397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B.</a:t>
            </a:r>
            <a:r>
              <a:rPr dirty="0" sz="1200" spc="14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Discounted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Cash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Flow</a:t>
            </a:r>
          </a:p>
          <a:p>
            <a:pPr marL="0" marR="0">
              <a:lnSpc>
                <a:spcPts val="1397"/>
              </a:lnSpc>
              <a:spcBef>
                <a:spcPts val="3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C.</a:t>
            </a:r>
            <a:r>
              <a:rPr dirty="0" sz="1200" spc="14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Synergies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3336" y="2780559"/>
            <a:ext cx="2636054" cy="732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435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39">
                <a:solidFill>
                  <a:srgbClr val="000000"/>
                </a:solidFill>
                <a:latin typeface="VAOJGI+Raleway-Bold"/>
                <a:cs typeface="VAOJGI+Raleway-Bold"/>
              </a:rPr>
              <a:t>IV.</a:t>
            </a:r>
            <a:r>
              <a:rPr dirty="0" sz="1550" spc="144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3">
                <a:solidFill>
                  <a:srgbClr val="000000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1550" spc="-1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4">
                <a:solidFill>
                  <a:srgbClr val="000000"/>
                </a:solidFill>
                <a:latin typeface="VAOJGI+Raleway-Bold"/>
                <a:cs typeface="VAOJGI+Raleway-Bold"/>
              </a:rPr>
              <a:t>Feasibility</a:t>
            </a:r>
          </a:p>
          <a:p>
            <a:pPr marL="67982" marR="0">
              <a:lnSpc>
                <a:spcPts val="1796"/>
              </a:lnSpc>
              <a:spcBef>
                <a:spcPts val="39"/>
              </a:spcBef>
              <a:spcAft>
                <a:spcPts val="0"/>
              </a:spcAft>
            </a:pPr>
            <a:r>
              <a:rPr dirty="0" sz="1550" spc="-111">
                <a:solidFill>
                  <a:srgbClr val="000000"/>
                </a:solidFill>
                <a:latin typeface="VAOJGI+Raleway-Bold"/>
                <a:cs typeface="VAOJGI+Raleway-Bold"/>
              </a:rPr>
              <a:t>V.</a:t>
            </a:r>
            <a:r>
              <a:rPr dirty="0" sz="1550" spc="151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5">
                <a:solidFill>
                  <a:srgbClr val="000000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55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0">
                <a:solidFill>
                  <a:srgbClr val="000000"/>
                </a:solidFill>
                <a:latin typeface="VAOJGI+Raleway-Bold"/>
                <a:cs typeface="VAOJGI+Raleway-Bold"/>
              </a:rPr>
              <a:t>Solution</a:t>
            </a:r>
          </a:p>
          <a:p>
            <a:pPr marL="0" marR="0">
              <a:lnSpc>
                <a:spcPts val="1796"/>
              </a:lnSpc>
              <a:spcBef>
                <a:spcPts val="89"/>
              </a:spcBef>
              <a:spcAft>
                <a:spcPts val="0"/>
              </a:spcAft>
            </a:pPr>
            <a:r>
              <a:rPr dirty="0" sz="1550" spc="-10">
                <a:solidFill>
                  <a:srgbClr val="000000"/>
                </a:solidFill>
                <a:latin typeface="VAOJGI+Raleway-Bold"/>
                <a:cs typeface="VAOJGI+Raleway-Bold"/>
              </a:rPr>
              <a:t>VI.</a:t>
            </a:r>
            <a:r>
              <a:rPr dirty="0" sz="1550" spc="14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550" spc="-11">
                <a:solidFill>
                  <a:srgbClr val="000000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93059" y="2780559"/>
            <a:ext cx="385571" cy="732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758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1">
                <a:solidFill>
                  <a:srgbClr val="000000"/>
                </a:solidFill>
                <a:latin typeface="VAOJGI+Raleway-Bold"/>
                <a:cs typeface="VAOJGI+Raleway-Bold"/>
              </a:rPr>
              <a:t>51</a:t>
            </a:r>
          </a:p>
          <a:p>
            <a:pPr marL="0" marR="0">
              <a:lnSpc>
                <a:spcPts val="1796"/>
              </a:lnSpc>
              <a:spcBef>
                <a:spcPts val="39"/>
              </a:spcBef>
              <a:spcAft>
                <a:spcPts val="0"/>
              </a:spcAft>
            </a:pPr>
            <a:r>
              <a:rPr dirty="0" sz="1550" spc="-11">
                <a:solidFill>
                  <a:srgbClr val="000000"/>
                </a:solidFill>
                <a:latin typeface="VAOJGI+Raleway-Bold"/>
                <a:cs typeface="VAOJGI+Raleway-Bold"/>
              </a:rPr>
              <a:t>59</a:t>
            </a:r>
          </a:p>
          <a:p>
            <a:pPr marL="28174" marR="0">
              <a:lnSpc>
                <a:spcPts val="1796"/>
              </a:lnSpc>
              <a:spcBef>
                <a:spcPts val="89"/>
              </a:spcBef>
              <a:spcAft>
                <a:spcPts val="0"/>
              </a:spcAft>
            </a:pPr>
            <a:r>
              <a:rPr dirty="0" sz="1550" spc="-11">
                <a:solidFill>
                  <a:srgbClr val="000000"/>
                </a:solidFill>
                <a:latin typeface="VAOJGI+Raleway-Bold"/>
                <a:cs typeface="VAOJGI+Raleway-Bold"/>
              </a:rPr>
              <a:t>71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2475" y="3632476"/>
            <a:ext cx="1012027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Appendix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314424" y="3632476"/>
            <a:ext cx="372552" cy="6517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434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73</a:t>
            </a:r>
          </a:p>
          <a:p>
            <a:pPr marL="0" marR="0">
              <a:lnSpc>
                <a:spcPts val="1796"/>
              </a:lnSpc>
              <a:spcBef>
                <a:spcPts val="1239"/>
              </a:spcBef>
              <a:spcAft>
                <a:spcPts val="0"/>
              </a:spcAft>
            </a:pPr>
            <a:r>
              <a:rPr dirty="0" sz="155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91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52475" y="4018048"/>
            <a:ext cx="1287559" cy="26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6077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59341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9035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2728" y="1395450"/>
            <a:ext cx="6113144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5000" spc="-27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4020" y="3799646"/>
            <a:ext cx="92941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NVIDIA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4458" y="3799646"/>
            <a:ext cx="667435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6976" y="3801871"/>
            <a:ext cx="178186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VAOJGI+Raleway-Bold"/>
                <a:cs typeface="VAOJGI+Raleway-Bold"/>
              </a:rPr>
              <a:t>STRATEGIC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FIT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123460" cy="53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Devices</a:t>
            </a:r>
            <a:r>
              <a:rPr dirty="0" sz="1650" spc="-5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versus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Competitors</a:t>
            </a:r>
          </a:p>
          <a:p>
            <a:pPr marL="24" marR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Encroaching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its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GPU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Competition</a:t>
            </a:r>
            <a:r>
              <a:rPr dirty="0" sz="1850" spc="-5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Intel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637" y="792890"/>
            <a:ext cx="4201287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outperforms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approximately</a:t>
            </a:r>
            <a:r>
              <a:rPr dirty="0" sz="1000" spc="-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half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time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PC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GPUs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Percentage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Shipment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 spc="-5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Vendor,</a:t>
            </a:r>
            <a:r>
              <a:rPr dirty="0" sz="1000" spc="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Q2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2009-Q4</a:t>
            </a:r>
            <a:r>
              <a:rPr dirty="0" sz="1000" spc="25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09075" y="796386"/>
            <a:ext cx="3584600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3">
                <a:solidFill>
                  <a:srgbClr val="000000"/>
                </a:solidFill>
                <a:latin typeface="VAOJGI+Raleway-Bold"/>
                <a:cs typeface="VAOJGI+Raleway-Bold"/>
              </a:rPr>
              <a:t>...yet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outperforms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two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9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controlled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Percentage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dGPU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Shipment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Share,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Q1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2019-Q4</a:t>
            </a:r>
            <a:r>
              <a:rPr dirty="0" sz="900" spc="2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7112" y="2147233"/>
            <a:ext cx="1507413" cy="7711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0645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forecasted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29631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permanently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overtake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223858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releases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features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</a:p>
          <a:p>
            <a:pPr marL="16613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used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graphic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cards</a:t>
            </a:r>
          </a:p>
          <a:p>
            <a:pPr marL="4478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giving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leeway</a:t>
            </a:r>
            <a:r>
              <a:rPr dirty="0" sz="7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gaps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  <a:p>
            <a:pPr marL="403648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brand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loyalty.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99767" y="2228143"/>
            <a:ext cx="1496656" cy="456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releases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likelihood</a:t>
            </a:r>
          </a:p>
          <a:p>
            <a:pPr marL="78321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crossing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48823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other’s</a:t>
            </a:r>
            <a:r>
              <a:rPr dirty="0" sz="7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threshold,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emphasizing</a:t>
            </a:r>
          </a:p>
          <a:p>
            <a:pPr marL="321992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needs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02225" y="2940615"/>
            <a:ext cx="3831843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...but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forecasted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2021-2022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5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Team</a:t>
            </a:r>
            <a:r>
              <a:rPr dirty="0" sz="1000" spc="2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Red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</a:t>
            </a:r>
            <a:r>
              <a:rPr dirty="0" sz="10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Q4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Actual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vs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Expected,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09051" y="3342537"/>
            <a:ext cx="33595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7%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28197" y="3371875"/>
            <a:ext cx="229108" cy="637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24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33475" y="3367465"/>
            <a:ext cx="2043645" cy="1101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continuously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outperforms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analysts’</a:t>
            </a:r>
            <a:r>
              <a:rPr dirty="0" sz="10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earnings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sometimes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13%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time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Introduction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lower</a:t>
            </a:r>
            <a:r>
              <a:rPr dirty="0" sz="1000" spc="-2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prices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compared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competitors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drives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5725" y="4458123"/>
            <a:ext cx="221358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(Jon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Peddie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Research,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384196" cy="53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Devices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Project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Market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Expansion</a:t>
            </a:r>
          </a:p>
          <a:p>
            <a:pPr marL="24" marR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Partnering</a:t>
            </a:r>
            <a:r>
              <a:rPr dirty="0" sz="1850" spc="-5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850" spc="-5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Players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Processor</a:t>
            </a:r>
            <a:r>
              <a:rPr dirty="0" sz="18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Sales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637" y="792890"/>
            <a:ext cx="426694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partnerships</a:t>
            </a: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were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VAOJGI+Raleway-Bold"/>
                <a:cs typeface="VAOJGI+Raleway-Bold"/>
              </a:rPr>
              <a:t>key</a:t>
            </a:r>
            <a:r>
              <a:rPr dirty="0" sz="1000" spc="-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AMD’s</a:t>
            </a:r>
            <a:r>
              <a:rPr dirty="0" sz="1000" spc="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all</a:t>
            </a:r>
            <a:r>
              <a:rPr dirty="0" sz="1000" spc="-3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time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high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38487" y="792890"/>
            <a:ext cx="427253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favorable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collaboration,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having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deep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customer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relationships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637" y="945290"/>
            <a:ext cx="365086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92">
                <a:solidFill>
                  <a:srgbClr val="000000"/>
                </a:solidFill>
                <a:latin typeface="HHHIJV+Raleway-Regular"/>
                <a:cs typeface="HHHIJV+Raleway-Regular"/>
              </a:rPr>
              <a:t>YoY</a:t>
            </a:r>
            <a:r>
              <a:rPr dirty="0" sz="1000" spc="5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38487" y="945290"/>
            <a:ext cx="205714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Customers,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5006" y="1251465"/>
            <a:ext cx="1672767" cy="5615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133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  <a:p>
            <a:pPr marL="78851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portfolios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directly</a:t>
            </a:r>
          </a:p>
          <a:p>
            <a:pPr marL="2168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correlated,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driving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innovation.</a:t>
            </a:r>
            <a:r>
              <a:rPr dirty="0" sz="7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hopeful</a:t>
            </a:r>
            <a:r>
              <a:rPr dirty="0" sz="7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$22.5B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7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7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rely</a:t>
            </a:r>
            <a:r>
              <a:rPr dirty="0" sz="7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</a:p>
          <a:p>
            <a:pPr marL="292803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external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70509" y="1259010"/>
            <a:ext cx="70269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Compute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16338" y="1701939"/>
            <a:ext cx="609853" cy="7331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  <a:p>
            <a:pPr marL="0" marR="0">
              <a:lnSpc>
                <a:spcPts val="1174"/>
              </a:lnSpc>
              <a:spcBef>
                <a:spcPts val="312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Comms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1637" y="2899864"/>
            <a:ext cx="4163440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AMD’s</a:t>
            </a:r>
            <a:r>
              <a:rPr dirty="0" sz="1000" spc="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current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asset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turnover</a:t>
            </a:r>
            <a:r>
              <a:rPr dirty="0" sz="10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ratio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0.82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higher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than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avg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Asset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Turnover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Ratio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Quarter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16174" y="3006862"/>
            <a:ext cx="863621" cy="1047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959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</a:p>
          <a:p>
            <a:pPr marL="0" marR="0">
              <a:lnSpc>
                <a:spcPts val="1174"/>
              </a:lnSpc>
              <a:spcBef>
                <a:spcPts val="554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196128" y="3438315"/>
            <a:ext cx="1131945" cy="5615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shows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eﬃciency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15771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asset</a:t>
            </a:r>
          </a:p>
          <a:p>
            <a:pPr marL="17946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generation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allowing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33762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236696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growth.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5725" y="4458123"/>
            <a:ext cx="533402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(Athow,</a:t>
            </a:r>
            <a:r>
              <a:rPr dirty="0" sz="1100" spc="1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(Khaveen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Investments,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(Tech</a:t>
            </a:r>
            <a:r>
              <a:rPr dirty="0" sz="1100" spc="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Power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Up,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(Zafar,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666408" cy="53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  <a:r>
              <a:rPr dirty="0" sz="1650" spc="-6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6">
                <a:solidFill>
                  <a:srgbClr val="073763"/>
                </a:solidFill>
                <a:latin typeface="VAOJGI+Raleway-Bold"/>
                <a:cs typeface="VAOJGI+Raleway-Bold"/>
              </a:rPr>
              <a:t>Took</a:t>
            </a:r>
            <a:r>
              <a:rPr dirty="0" sz="1650" spc="-2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Advantage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of</a:t>
            </a:r>
            <a:r>
              <a:rPr dirty="0" sz="1650" spc="-4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COVID-19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Markets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Continued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to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Grow</a:t>
            </a:r>
          </a:p>
          <a:p>
            <a:pPr marL="24" marR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spc="-56">
                <a:solidFill>
                  <a:srgbClr val="073763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850" spc="4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21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850" spc="1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up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39">
                <a:solidFill>
                  <a:srgbClr val="073763"/>
                </a:solidFill>
                <a:latin typeface="HHHIJV+Raleway-Regular"/>
                <a:cs typeface="HHHIJV+Raleway-Regular"/>
              </a:rPr>
              <a:t>by</a:t>
            </a:r>
            <a:r>
              <a:rPr dirty="0" sz="1850" spc="-2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45%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40">
                <a:solidFill>
                  <a:srgbClr val="073763"/>
                </a:solidFill>
                <a:latin typeface="HHHIJV+Raleway-Regular"/>
                <a:cs typeface="HHHIJV+Raleway-Regular"/>
              </a:rPr>
              <a:t>by</a:t>
            </a:r>
            <a:r>
              <a:rPr dirty="0" sz="18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End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850" spc="-2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Q4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2020,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Promising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637" y="760065"/>
            <a:ext cx="4306951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2020,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crept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4">
                <a:solidFill>
                  <a:srgbClr val="000000"/>
                </a:solidFill>
                <a:latin typeface="VAOJGI+Raleway-Bold"/>
                <a:cs typeface="VAOJGI+Raleway-Bold"/>
              </a:rPr>
              <a:t>Intel’s</a:t>
            </a:r>
            <a:r>
              <a:rPr dirty="0" sz="1000" spc="1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CPU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laptop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share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almost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10%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Percentage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Distribution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Laptop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CPUs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Worldwide,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Q1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2016-Q3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75738" y="760065"/>
            <a:ext cx="4348480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scalability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did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not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aﬀect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quality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leads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SCP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performance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Leading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single-core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(SCP)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Geekbench,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January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5877" y="1604923"/>
            <a:ext cx="1340738" cy="318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Intel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faced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massive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CPU</a:t>
            </a:r>
          </a:p>
          <a:p>
            <a:pPr marL="19735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shortage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8%,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allowing</a:t>
            </a:r>
            <a:r>
              <a:rPr dirty="0" sz="6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35329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slide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further</a:t>
            </a:r>
            <a:r>
              <a:rPr dirty="0" sz="6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market.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68250" y="1825624"/>
            <a:ext cx="988641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occupy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00738" y="1920874"/>
            <a:ext cx="1143747" cy="603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689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4/10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spots.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AMD's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modern</a:t>
            </a:r>
          </a:p>
          <a:p>
            <a:pPr marL="79399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tend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oﬀer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either</a:t>
            </a:r>
            <a:r>
              <a:rPr dirty="0" sz="6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cores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6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threads</a:t>
            </a:r>
          </a:p>
          <a:p>
            <a:pPr marL="169809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faster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PCIe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4.0</a:t>
            </a:r>
          </a:p>
          <a:p>
            <a:pPr marL="19545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connectivity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single</a:t>
            </a:r>
          </a:p>
          <a:p>
            <a:pPr marL="309977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point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1637" y="2762515"/>
            <a:ext cx="418083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Research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expenditures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climbed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22%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Q4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1637" y="2914915"/>
            <a:ext cx="300710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2013-2020,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Millions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92600" y="2913240"/>
            <a:ext cx="208978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%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83638" y="2974061"/>
            <a:ext cx="2220201" cy="705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4">
                <a:solidFill>
                  <a:srgbClr val="ffffff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28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900" spc="27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1%</a:t>
            </a:r>
            <a:r>
              <a:rPr dirty="0" sz="900" spc="29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drop</a:t>
            </a:r>
            <a:r>
              <a:rPr dirty="0" sz="900" spc="29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29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China</a:t>
            </a:r>
            <a:r>
              <a:rPr dirty="0" sz="900" spc="29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revenue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growth,</a:t>
            </a:r>
            <a:r>
              <a:rPr dirty="0" sz="900" spc="34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 spc="343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900" spc="31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900" spc="35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growth</a:t>
            </a:r>
          </a:p>
          <a:p>
            <a:pPr marL="0" marR="0">
              <a:lnSpc>
                <a:spcPts val="1049"/>
              </a:lnSpc>
              <a:spcBef>
                <a:spcPts val="5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will</a:t>
            </a:r>
            <a:r>
              <a:rPr dirty="0" sz="900" spc="849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drop</a:t>
            </a:r>
            <a:r>
              <a:rPr dirty="0" sz="900" spc="88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1.5%</a:t>
            </a:r>
            <a:r>
              <a:rPr dirty="0" sz="900" spc="87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because</a:t>
            </a:r>
            <a:r>
              <a:rPr dirty="0" sz="900" spc="876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8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correlated</a:t>
            </a:r>
            <a:r>
              <a:rPr dirty="0" sz="900" spc="16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900" spc="17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across</a:t>
            </a:r>
            <a:r>
              <a:rPr dirty="0" sz="900" spc="16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16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revenue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HHIJV+Raleway-Regular"/>
                <a:cs typeface="HHHIJV+Raleway-Regular"/>
              </a:rPr>
              <a:t>segments.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83649" y="3824583"/>
            <a:ext cx="2231136" cy="528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While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holds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unique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positions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niche</a:t>
            </a:r>
          </a:p>
          <a:p>
            <a:pPr marL="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markets,</a:t>
            </a:r>
            <a:r>
              <a:rPr dirty="0" sz="800" spc="1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800" spc="1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  <a:r>
              <a:rPr dirty="0" sz="800" spc="10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800" spc="1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relies</a:t>
            </a:r>
            <a:r>
              <a:rPr dirty="0" sz="800" spc="1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800" spc="1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Chinese</a:t>
            </a:r>
          </a:p>
          <a:p>
            <a:pPr marL="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consumers.</a:t>
            </a:r>
            <a:r>
              <a:rPr dirty="0" sz="8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country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threatens</a:t>
            </a:r>
            <a:r>
              <a:rPr dirty="0" sz="8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8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8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self</a:t>
            </a:r>
          </a:p>
          <a:p>
            <a:pPr marL="0" marR="0">
              <a:lnSpc>
                <a:spcPts val="939"/>
              </a:lnSpc>
              <a:spcBef>
                <a:spcPts val="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sustaining</a:t>
            </a:r>
            <a:r>
              <a:rPr dirty="0" sz="800" spc="30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 spc="30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 spc="30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800" spc="29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industry,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83649" y="4319883"/>
            <a:ext cx="575462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365716" y="4319883"/>
            <a:ext cx="614070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supplying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91064" y="4319883"/>
            <a:ext cx="341376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30%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45445" y="4319883"/>
            <a:ext cx="246380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01782" y="4319883"/>
            <a:ext cx="401320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65725" y="4458123"/>
            <a:ext cx="479999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(PassMark,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(Primate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Labs,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83649" y="4443708"/>
            <a:ext cx="775004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domestically.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708669" cy="65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Devices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Capabilities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Strengths</a:t>
            </a:r>
          </a:p>
          <a:p>
            <a:pPr marL="0" marR="0">
              <a:lnSpc>
                <a:spcPts val="1398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expands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350" spc="-3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capabilities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recent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already</a:t>
            </a:r>
            <a:r>
              <a:rPr dirty="0" sz="1350" spc="-3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emcompasses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several</a:t>
            </a:r>
          </a:p>
          <a:p>
            <a:pPr marL="0" marR="0">
              <a:lnSpc>
                <a:spcPts val="1570"/>
              </a:lnSpc>
              <a:spcBef>
                <a:spcPts val="34"/>
              </a:spcBef>
              <a:spcAft>
                <a:spcPts val="0"/>
              </a:spcAft>
            </a:pP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beneﬁts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3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smaller</a:t>
            </a:r>
            <a:r>
              <a:rPr dirty="0" sz="1350" spc="-3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scale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operations,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including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point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supplier</a:t>
            </a:r>
            <a:r>
              <a:rPr dirty="0" sz="1350" spc="-3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streamlining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capabilities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687" y="798789"/>
            <a:ext cx="4227956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AMD’s</a:t>
            </a:r>
            <a:r>
              <a:rPr dirty="0" sz="1000" spc="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pending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Xilinix</a:t>
            </a: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will</a:t>
            </a:r>
            <a:r>
              <a:rPr dirty="0" sz="10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increase</a:t>
            </a: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TAM</a:t>
            </a:r>
            <a:r>
              <a:rPr dirty="0" sz="1000" spc="2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$110B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USD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Long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Term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TAMs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Sector,</a:t>
            </a:r>
            <a:r>
              <a:rPr dirty="0" sz="10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84587" y="784415"/>
            <a:ext cx="4109084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occupies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9">
                <a:solidFill>
                  <a:srgbClr val="000000"/>
                </a:solidFill>
                <a:latin typeface="VAOJGI+Raleway-Bold"/>
                <a:cs typeface="VAOJGI+Raleway-Bold"/>
              </a:rPr>
              <a:t>3/5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spots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list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GPUs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beats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prices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Prices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GPUs,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Ranked,</a:t>
            </a:r>
            <a:r>
              <a:rPr dirty="0" sz="1000" spc="26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97707" y="1167095"/>
            <a:ext cx="714629" cy="265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950" marR="0">
              <a:lnSpc>
                <a:spcPts val="587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32%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expensive</a:t>
            </a:r>
          </a:p>
          <a:p>
            <a:pPr marL="0" marR="0">
              <a:lnSpc>
                <a:spcPts val="587"/>
              </a:lnSpc>
              <a:spcBef>
                <a:spcPts val="12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similar</a:t>
            </a:r>
            <a:r>
              <a:rPr dirty="0" sz="5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</a:p>
          <a:p>
            <a:pPr marL="216382" marR="0">
              <a:lnSpc>
                <a:spcPts val="587"/>
              </a:lnSpc>
              <a:spcBef>
                <a:spcPts val="12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HHIJV+Raleway-Regular"/>
                <a:cs typeface="HHHIJV+Raleway-Regular"/>
              </a:rPr>
              <a:t>power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48125" y="1172824"/>
            <a:ext cx="1490395" cy="699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Ryzen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5000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series,</a:t>
            </a:r>
            <a:r>
              <a:rPr dirty="0" sz="6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</a:p>
          <a:p>
            <a:pPr marL="38594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claims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much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26%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70674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performance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</a:p>
          <a:p>
            <a:pPr marL="36308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high-end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compared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</a:p>
          <a:p>
            <a:pPr marL="13609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predecessor,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7%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  <a:p>
            <a:pPr marL="127671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performance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advantage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36644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comparable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7582" y="1361953"/>
            <a:ext cx="1981250" cy="569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43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Centers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700" spc="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primary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target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7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  <a:p>
            <a:pPr marL="99603" marR="0">
              <a:lnSpc>
                <a:spcPts val="821"/>
              </a:lnSpc>
              <a:spcBef>
                <a:spcPts val="6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expansion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Xilinx's</a:t>
            </a:r>
          </a:p>
          <a:p>
            <a:pPr marL="39851" marR="0">
              <a:lnSpc>
                <a:spcPts val="821"/>
              </a:lnSpc>
              <a:spcBef>
                <a:spcPts val="1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FPGA</a:t>
            </a:r>
            <a:r>
              <a:rPr dirty="0" sz="7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components.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Drive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adoption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Xilinx</a:t>
            </a:r>
          </a:p>
          <a:p>
            <a:pPr marL="0" marR="0">
              <a:lnSpc>
                <a:spcPts val="821"/>
              </a:lnSpc>
              <a:spcBef>
                <a:spcPts val="1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SmartNIC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7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649673" marR="0">
              <a:lnSpc>
                <a:spcPts val="821"/>
              </a:lnSpc>
              <a:spcBef>
                <a:spcPts val="6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centers.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197" y="2719186"/>
            <a:ext cx="420242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…and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strong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success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shown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through</a:t>
            </a:r>
            <a:r>
              <a:rPr dirty="0" sz="1000" spc="-3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8">
                <a:solidFill>
                  <a:srgbClr val="000000"/>
                </a:solidFill>
                <a:latin typeface="VAOJGI+Raleway-Bold"/>
                <a:cs typeface="VAOJGI+Raleway-Bold"/>
              </a:rPr>
              <a:t>AMD’s</a:t>
            </a:r>
            <a:r>
              <a:rPr dirty="0" sz="1000" spc="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supplier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relationships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197" y="2871586"/>
            <a:ext cx="323532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000" spc="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Suppliers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Q4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84587" y="2978865"/>
            <a:ext cx="431914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scaling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SCM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capabilities</a:t>
            </a: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while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remaining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eﬃcient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84587" y="3131265"/>
            <a:ext cx="338531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</a:t>
            </a:r>
            <a:r>
              <a:rPr dirty="0" sz="10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Q4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Actual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vs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Expected,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83975" y="3395975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31%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83596" y="3487550"/>
            <a:ext cx="229108" cy="637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24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88875" y="3483140"/>
            <a:ext cx="2618680" cy="949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continuously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outperforms</a:t>
            </a:r>
            <a:r>
              <a:rPr dirty="0" sz="1000" spc="-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analysts’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earnings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sometimes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13%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time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Introduction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lower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prices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compared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competitors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drives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77968" y="3722148"/>
            <a:ext cx="2157374" cy="603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75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Strong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suppliers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leads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stable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62215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proﬁtable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relationships: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“I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think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channel</a:t>
            </a:r>
            <a:r>
              <a:rPr dirty="0" sz="600" spc="-16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is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just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big</a:t>
            </a:r>
          </a:p>
          <a:p>
            <a:pPr marL="3238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opportunity</a:t>
            </a:r>
            <a:r>
              <a:rPr dirty="0" sz="600" spc="-11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for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us.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 spc="-22">
                <a:solidFill>
                  <a:srgbClr val="000000"/>
                </a:solidFill>
                <a:latin typeface="QWQPPK+Raleway-Italic"/>
                <a:cs typeface="QWQPPK+Raleway-Italic"/>
              </a:rPr>
              <a:t>It’s</a:t>
            </a:r>
            <a:r>
              <a:rPr dirty="0" sz="600" spc="21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really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matter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of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ensuring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that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as</a:t>
            </a:r>
            <a:r>
              <a:rPr dirty="0" sz="600" spc="-17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we</a:t>
            </a:r>
          </a:p>
          <a:p>
            <a:pPr marL="31088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scale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as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company,</a:t>
            </a:r>
            <a:r>
              <a:rPr dirty="0" sz="600" spc="-12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we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put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resources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into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channel</a:t>
            </a:r>
            <a:r>
              <a:rPr dirty="0" sz="600" spc="-16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support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all</a:t>
            </a:r>
            <a:r>
              <a:rPr dirty="0" sz="600" spc="-16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of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activities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there,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 spc="-30">
                <a:solidFill>
                  <a:srgbClr val="000000"/>
                </a:solidFill>
                <a:latin typeface="QWQPPK+Raleway-Italic"/>
                <a:cs typeface="QWQPPK+Raleway-Italic"/>
              </a:rPr>
              <a:t>I’m</a:t>
            </a:r>
            <a:r>
              <a:rPr dirty="0" sz="600" spc="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very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excited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about</a:t>
            </a:r>
          </a:p>
          <a:p>
            <a:pPr marL="727319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possibilities,”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61249" y="3748735"/>
            <a:ext cx="355748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96%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51224" y="4085498"/>
            <a:ext cx="355748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65%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48823" y="4293649"/>
            <a:ext cx="777163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-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Lisa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Su,</a:t>
            </a:r>
            <a:r>
              <a:rPr dirty="0" sz="600" spc="-15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AMD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600">
                <a:solidFill>
                  <a:srgbClr val="000000"/>
                </a:solidFill>
                <a:latin typeface="QWQPPK+Raleway-Italic"/>
                <a:cs typeface="QWQPPK+Raleway-Italic"/>
              </a:rPr>
              <a:t>CEO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5725" y="4458123"/>
            <a:ext cx="4563899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(CSI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(Walton,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761069" cy="5207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6">
                <a:solidFill>
                  <a:srgbClr val="073763"/>
                </a:solidFill>
                <a:latin typeface="VAOJGI+Raleway-Bold"/>
                <a:cs typeface="VAOJGI+Raleway-Bold"/>
              </a:rPr>
              <a:t>Devices’</a:t>
            </a:r>
            <a:r>
              <a:rPr dirty="0" sz="1650" spc="-2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Primary</a:t>
            </a:r>
            <a:r>
              <a:rPr dirty="0" sz="1650" spc="-6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Challenges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Opportunities</a:t>
            </a:r>
          </a:p>
          <a:p>
            <a:pPr marL="24" marR="0">
              <a:lnSpc>
                <a:spcPts val="1854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Operates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Declining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but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can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26">
                <a:solidFill>
                  <a:srgbClr val="073763"/>
                </a:solidFill>
                <a:latin typeface="HHHIJV+Raleway-Regular"/>
                <a:cs typeface="HHHIJV+Raleway-Regular"/>
              </a:rPr>
              <a:t>Grow</a:t>
            </a:r>
            <a:r>
              <a:rPr dirty="0" sz="1750" spc="-3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750" spc="-6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ASIC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Chips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637" y="698277"/>
            <a:ext cx="4145787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Some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forecasted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decline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2025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55%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Predicted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Change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42462" y="783365"/>
            <a:ext cx="4095241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ASIC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$24.7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Billion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2025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ASIC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Competition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Analysis,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632" y="1182675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0772" y="1182675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70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88952" y="1186437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97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36041" y="1186437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90899" y="1397957"/>
            <a:ext cx="292149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ASIC</a:t>
            </a:r>
          </a:p>
          <a:p>
            <a:pPr marL="0" marR="0">
              <a:lnSpc>
                <a:spcPts val="67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CPU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4942" y="1350400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18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08749" y="1417122"/>
            <a:ext cx="59254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Intel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Corp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34942" y="1655200"/>
            <a:ext cx="293662" cy="1399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16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14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12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  <a:p>
            <a:pPr marL="70603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899" y="1763717"/>
            <a:ext cx="321766" cy="48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FPGA</a:t>
            </a:r>
          </a:p>
          <a:p>
            <a:pPr marL="0" marR="0">
              <a:lnSpc>
                <a:spcPts val="670"/>
              </a:lnSpc>
              <a:spcBef>
                <a:spcPts val="71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GPU</a:t>
            </a:r>
          </a:p>
          <a:p>
            <a:pPr marL="0" marR="0">
              <a:lnSpc>
                <a:spcPts val="670"/>
              </a:lnSpc>
              <a:spcBef>
                <a:spcPts val="76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CSWBPK+ArialMT"/>
                <a:cs typeface="CSWBPK+ArialMT"/>
              </a:rPr>
              <a:t>Other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601571" y="1888650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40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22547" y="1910112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50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90772" y="2170050"/>
            <a:ext cx="165939" cy="3473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ffffff"/>
                </a:solidFill>
                <a:latin typeface="BTVFHP+Arial-BoldMT"/>
                <a:cs typeface="BTVFHP+Arial-BoldMT"/>
              </a:rPr>
              <a:t>20</a:t>
            </a:r>
          </a:p>
          <a:p>
            <a:pPr marL="67" marR="0">
              <a:lnSpc>
                <a:spcPts val="558"/>
              </a:lnSpc>
              <a:spcBef>
                <a:spcPts val="1267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43825" y="2209110"/>
            <a:ext cx="46861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Bitman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865519" y="2305565"/>
            <a:ext cx="1782292" cy="569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add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ASIC</a:t>
            </a:r>
          </a:p>
          <a:p>
            <a:pPr marL="46780" marR="0">
              <a:lnSpc>
                <a:spcPts val="821"/>
              </a:lnSpc>
              <a:spcBef>
                <a:spcPts val="6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forecasted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48914" marR="0">
              <a:lnSpc>
                <a:spcPts val="821"/>
              </a:lnSpc>
              <a:spcBef>
                <a:spcPts val="1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take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8.6%.</a:t>
            </a:r>
          </a:p>
          <a:p>
            <a:pPr marL="13461" marR="0">
              <a:lnSpc>
                <a:spcPts val="821"/>
              </a:lnSpc>
              <a:spcBef>
                <a:spcPts val="1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CAGR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2017-2026.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76369" marR="0">
              <a:lnSpc>
                <a:spcPts val="821"/>
              </a:lnSpc>
              <a:spcBef>
                <a:spcPts val="6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ﬁeld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cryptomining,</a:t>
            </a:r>
            <a:r>
              <a:rPr dirty="0" sz="7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ASICs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601740" y="2440137"/>
            <a:ext cx="165881" cy="109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BTVFHP+Arial-BoldMT"/>
                <a:cs typeface="BTVFHP+Arial-BoldMT"/>
              </a:rPr>
              <a:t>10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65393" y="2534717"/>
            <a:ext cx="92714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Edge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Inference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863099" y="2549805"/>
            <a:ext cx="120637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Data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Center</a:t>
            </a:r>
            <a:r>
              <a:rPr dirty="0" sz="900" spc="-1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Training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07846" y="2716140"/>
            <a:ext cx="3763264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...but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expansion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data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center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proﬁtable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2019-2025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09075" y="2799647"/>
            <a:ext cx="513953" cy="281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Infineon</a:t>
            </a:r>
          </a:p>
          <a:p>
            <a:pPr marL="88025" marR="0">
              <a:lnSpc>
                <a:spcPts val="893"/>
              </a:lnSpc>
              <a:spcBef>
                <a:spcPts val="13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Xilinx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08344" y="2838965"/>
            <a:ext cx="1696681" cy="2491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becoming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threat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traditional</a:t>
            </a:r>
          </a:p>
          <a:p>
            <a:pPr marL="336920" marR="0">
              <a:lnSpc>
                <a:spcPts val="821"/>
              </a:lnSpc>
              <a:spcBef>
                <a:spcPts val="68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82246" y="3102406"/>
            <a:ext cx="699821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Data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Center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83314" y="3140910"/>
            <a:ext cx="69982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Data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Center</a:t>
            </a:r>
          </a:p>
          <a:p>
            <a:pPr marL="17205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15%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05546" y="3179200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6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54297" y="3226231"/>
            <a:ext cx="355748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38%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044150" y="3216160"/>
            <a:ext cx="378172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AMD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426955" y="3419929"/>
            <a:ext cx="705002" cy="471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719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~20%</a:t>
            </a:r>
          </a:p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Long</a:t>
            </a:r>
            <a:r>
              <a:rPr dirty="0" sz="8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Term</a:t>
            </a:r>
          </a:p>
          <a:p>
            <a:pPr marL="134489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CAGR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605546" y="3484000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79904" y="3555054"/>
            <a:ext cx="509168" cy="4125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591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6.7B</a:t>
            </a:r>
          </a:p>
          <a:p>
            <a:pPr marL="0" marR="0">
              <a:lnSpc>
                <a:spcPts val="14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2019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376349" y="3555772"/>
            <a:ext cx="976376" cy="340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</a:p>
          <a:p>
            <a:pPr marL="0" marR="0">
              <a:lnSpc>
                <a:spcPts val="893"/>
              </a:lnSpc>
              <a:spcBef>
                <a:spcPts val="593"/>
              </a:spcBef>
              <a:spcAft>
                <a:spcPts val="0"/>
              </a:spcAft>
            </a:pPr>
            <a:r>
              <a:rPr dirty="0" sz="800" spc="-22">
                <a:solidFill>
                  <a:srgbClr val="000000"/>
                </a:solidFill>
                <a:latin typeface="CSWBPK+ArialMT"/>
                <a:cs typeface="CSWBPK+ArialMT"/>
              </a:rPr>
              <a:t>Texas</a:t>
            </a:r>
            <a:r>
              <a:rPr dirty="0" sz="800" spc="2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Instruments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605546" y="3788799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864300" y="3808573"/>
            <a:ext cx="30480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579513" y="3847869"/>
            <a:ext cx="399592" cy="165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2025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841123" y="3929536"/>
            <a:ext cx="69982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Data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Center</a:t>
            </a:r>
          </a:p>
          <a:p>
            <a:pPr marL="17205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62%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992525" y="3980460"/>
            <a:ext cx="44023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TSMC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56956" y="4108277"/>
            <a:ext cx="620042" cy="2421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PC+Gaming</a:t>
            </a:r>
          </a:p>
          <a:p>
            <a:pPr marL="154295" marR="0">
              <a:lnSpc>
                <a:spcPts val="782"/>
              </a:lnSpc>
              <a:spcBef>
                <a:spcPts val="4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85%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605546" y="4093599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247960" y="4209465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2025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797025" y="4235680"/>
            <a:ext cx="4215553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4,500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9,500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14,500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19,500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24,500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29,500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34,500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39,500</a:t>
            </a:r>
            <a:r>
              <a:rPr dirty="0" sz="900" spc="49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44,500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213935" y="428232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2017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604566" y="4389507"/>
            <a:ext cx="866288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SWBPK+ArialMT"/>
                <a:cs typeface="CSWBPK+ArialMT"/>
              </a:rPr>
              <a:t>Net</a:t>
            </a:r>
            <a:r>
              <a:rPr dirty="0" sz="11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CSWBPK+ArialMT"/>
                <a:cs typeface="CSWBPK+ArialMT"/>
              </a:rPr>
              <a:t>Income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07850" y="4496173"/>
            <a:ext cx="3304224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(McKinsey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(Morgan,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92728" y="1395450"/>
            <a:ext cx="6113144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5000" spc="-271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4020" y="3799646"/>
            <a:ext cx="92941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NVIDIA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14458" y="3799646"/>
            <a:ext cx="667435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936976" y="3801871"/>
            <a:ext cx="1781861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7">
                <a:solidFill>
                  <a:srgbClr val="ffffff"/>
                </a:solidFill>
                <a:latin typeface="VAOJGI+Raleway-Bold"/>
                <a:cs typeface="VAOJGI+Raleway-Bold"/>
              </a:rPr>
              <a:t>STRATEGIC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FIT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6096368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Strategic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Fit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Between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Nvidia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6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Operations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Post-Integration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4100" y="690520"/>
            <a:ext cx="1491945" cy="261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Sales</a:t>
            </a:r>
            <a:r>
              <a:rPr dirty="0" sz="1400" spc="-18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10190" y="690532"/>
            <a:ext cx="2535098" cy="261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Research</a:t>
            </a:r>
            <a:r>
              <a:rPr dirty="0" sz="1400" spc="-18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400" spc="-18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Development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55403" y="690520"/>
            <a:ext cx="2298090" cy="261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Production</a:t>
            </a:r>
            <a:r>
              <a:rPr dirty="0" sz="1400" spc="-18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400" spc="-18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Network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2518" y="1026173"/>
            <a:ext cx="1215999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Market</a:t>
            </a:r>
            <a:r>
              <a:rPr dirty="0" sz="1300" spc="35">
                <a:solidFill>
                  <a:srgbClr val="073763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Focus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40083" y="1026173"/>
            <a:ext cx="1399071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AI</a:t>
            </a:r>
            <a:r>
              <a:rPr dirty="0" sz="1300" spc="34">
                <a:solidFill>
                  <a:srgbClr val="073763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Development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14939" y="1026173"/>
            <a:ext cx="1819935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Shipping</a:t>
            </a:r>
            <a:r>
              <a:rPr dirty="0" sz="1300" spc="35">
                <a:solidFill>
                  <a:srgbClr val="073763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Efficiencies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6421" y="1332812"/>
            <a:ext cx="229108" cy="705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30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7400" y="1322814"/>
            <a:ext cx="1973579" cy="1074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line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more</a:t>
            </a:r>
          </a:p>
          <a:p>
            <a:pPr marL="0" marR="0">
              <a:lnSpc>
                <a:spcPts val="1257"/>
              </a:lnSpc>
              <a:spcBef>
                <a:spcPts val="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expensive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tailored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</a:p>
          <a:p>
            <a:pPr marL="0" marR="0">
              <a:lnSpc>
                <a:spcPts val="1257"/>
              </a:lnSpc>
              <a:spcBef>
                <a:spcPts val="12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higher-end</a:t>
            </a:r>
            <a:r>
              <a:rPr dirty="0" sz="1000" spc="236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markets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focuses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delivering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at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minimal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cost,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appealing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general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consumer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markets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87921" y="1351438"/>
            <a:ext cx="229108" cy="705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30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78899" y="1341439"/>
            <a:ext cx="2152142" cy="1074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ready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invest</a:t>
            </a:r>
          </a:p>
          <a:p>
            <a:pPr marL="0" marR="0">
              <a:lnSpc>
                <a:spcPts val="1257"/>
              </a:lnSpc>
              <a:spcBef>
                <a:spcPts val="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upwards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of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$40B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seen</a:t>
            </a:r>
          </a:p>
          <a:p>
            <a:pPr marL="0" marR="0">
              <a:lnSpc>
                <a:spcPts val="1257"/>
              </a:lnSpc>
              <a:spcBef>
                <a:spcPts val="12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ARM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pending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acquisition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grabs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Xilinx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for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$35B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USD,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acquisition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most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likely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go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through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79922" y="1351412"/>
            <a:ext cx="229108" cy="705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30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70900" y="1341414"/>
            <a:ext cx="2122931" cy="898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foundries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are</a:t>
            </a:r>
          </a:p>
          <a:p>
            <a:pPr marL="0" marR="0">
              <a:lnSpc>
                <a:spcPts val="1257"/>
              </a:lnSpc>
              <a:spcBef>
                <a:spcPts val="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located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same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regions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of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Asia</a:t>
            </a:r>
          </a:p>
          <a:p>
            <a:pPr marL="0" marR="0">
              <a:lnSpc>
                <a:spcPts val="1257"/>
              </a:lnSpc>
              <a:spcBef>
                <a:spcPts val="12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Introduces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supplier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eﬃciencies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when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packaging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70900" y="2217714"/>
            <a:ext cx="142379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distributing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product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223" y="2418125"/>
            <a:ext cx="3085103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AMD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could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assist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Nvidia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expanding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consumer</a:t>
            </a:r>
          </a:p>
          <a:p>
            <a:pPr marL="162128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markets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and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introduce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COGS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cost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savings.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71086" y="2428725"/>
            <a:ext cx="2924066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AI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resources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may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make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both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companies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more</a:t>
            </a:r>
          </a:p>
          <a:p>
            <a:pPr marL="289326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profitable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innovation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accelerates.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82057" y="2428712"/>
            <a:ext cx="2485494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5626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Sharing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suppliers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can</a:t>
            </a:r>
            <a:r>
              <a:rPr dirty="0" sz="1000" spc="2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help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achieve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sustainability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goals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for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Supply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Chains.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0779" y="2788147"/>
            <a:ext cx="1838704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Partner</a:t>
            </a:r>
            <a:r>
              <a:rPr dirty="0" sz="1300" spc="35">
                <a:solidFill>
                  <a:srgbClr val="073763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Collaboration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951989" y="2788147"/>
            <a:ext cx="1398548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Chip</a:t>
            </a:r>
            <a:r>
              <a:rPr dirty="0" sz="1300" spc="35">
                <a:solidFill>
                  <a:srgbClr val="073763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Expansion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61692" y="2788147"/>
            <a:ext cx="1893734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Production</a:t>
            </a:r>
            <a:r>
              <a:rPr dirty="0" sz="1300" spc="35">
                <a:solidFill>
                  <a:srgbClr val="073763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73763"/>
                </a:solidFill>
                <a:latin typeface="BTVFHP+Arial-BoldMT"/>
                <a:cs typeface="BTVFHP+Arial-BoldMT"/>
              </a:rPr>
              <a:t>Capacities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8596" y="3064463"/>
            <a:ext cx="229108" cy="705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30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39575" y="3054464"/>
            <a:ext cx="2110613" cy="898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Nvidia’s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Partner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Network</a:t>
            </a:r>
          </a:p>
          <a:p>
            <a:pPr marL="0" marR="0">
              <a:lnSpc>
                <a:spcPts val="1257"/>
              </a:lnSpc>
              <a:spcBef>
                <a:spcPts val="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provides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consulting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approach</a:t>
            </a:r>
          </a:p>
          <a:p>
            <a:pPr marL="0" marR="0">
              <a:lnSpc>
                <a:spcPts val="1257"/>
              </a:lnSpc>
              <a:spcBef>
                <a:spcPts val="12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develop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business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technology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provides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partner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library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with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resources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without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805996" y="3064463"/>
            <a:ext cx="229108" cy="7057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117"/>
              </a:lnSpc>
              <a:spcBef>
                <a:spcPts val="30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96975" y="3054464"/>
            <a:ext cx="2051938" cy="1074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rolls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out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multi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year</a:t>
            </a:r>
          </a:p>
          <a:p>
            <a:pPr marL="0" marR="0">
              <a:lnSpc>
                <a:spcPts val="1257"/>
              </a:lnSpc>
              <a:spcBef>
                <a:spcPts val="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plan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develop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new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data</a:t>
            </a:r>
          </a:p>
          <a:p>
            <a:pPr marL="0" marR="0">
              <a:lnSpc>
                <a:spcPts val="1257"/>
              </a:lnSpc>
              <a:spcBef>
                <a:spcPts val="12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center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chips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However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some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foundries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cannot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aﬀord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manufacturing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new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developments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63397" y="3113400"/>
            <a:ext cx="22910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054375" y="3103402"/>
            <a:ext cx="2070607" cy="1074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overcame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production</a:t>
            </a:r>
          </a:p>
          <a:p>
            <a:pPr marL="0" marR="0">
              <a:lnSpc>
                <a:spcPts val="1257"/>
              </a:lnSpc>
              <a:spcBef>
                <a:spcPts val="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constraints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Q3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turning</a:t>
            </a:r>
          </a:p>
          <a:p>
            <a:pPr marL="0" marR="0">
              <a:lnSpc>
                <a:spcPts val="1257"/>
              </a:lnSpc>
              <a:spcBef>
                <a:spcPts val="12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all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time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highs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However,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seeing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another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6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months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of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chip</a:t>
            </a:r>
          </a:p>
          <a:p>
            <a:pPr marL="0" marR="0">
              <a:lnSpc>
                <a:spcPts val="125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shortages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because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of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demand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863397" y="3639180"/>
            <a:ext cx="22910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39575" y="3930764"/>
            <a:ext cx="821181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consulting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53053" y="4141762"/>
            <a:ext cx="2881355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Partner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program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approaches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are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operated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on</a:t>
            </a:r>
          </a:p>
          <a:p>
            <a:pPr marL="21522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different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scales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so</a:t>
            </a:r>
            <a:r>
              <a:rPr dirty="0" sz="1000" spc="2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potential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limited.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234072" y="4141762"/>
            <a:ext cx="2833770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Nvidia’s</a:t>
            </a:r>
            <a:r>
              <a:rPr dirty="0" sz="1000" spc="32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approach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to</a:t>
            </a:r>
            <a:r>
              <a:rPr dirty="0" sz="1000" spc="2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R&amp;D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diversified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from</a:t>
            </a:r>
          </a:p>
          <a:p>
            <a:pPr marL="255232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AMD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so</a:t>
            </a:r>
            <a:r>
              <a:rPr dirty="0" sz="1000" spc="2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integration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will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be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complex.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380702" y="4141775"/>
            <a:ext cx="2655166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409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Nvidia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could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help</a:t>
            </a:r>
            <a:r>
              <a:rPr dirty="0" sz="1000" spc="-10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AMD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scale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production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capabilities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by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scaling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supplier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networks.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3325" y="4458123"/>
            <a:ext cx="299618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(Dent,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8">
                <a:solidFill>
                  <a:srgbClr val="000000"/>
                </a:solidFill>
                <a:latin typeface="DHQUAO+TimesNewRomanPSMT"/>
                <a:cs typeface="DHQUAO+TimesNewRomanPSMT"/>
              </a:rPr>
              <a:t>(Ray,</a:t>
            </a:r>
            <a:r>
              <a:rPr dirty="0" sz="1100" spc="18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1363319" cy="2823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Strategic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313947"/>
            <a:ext cx="6289551" cy="3270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Quality</a:t>
            </a:r>
            <a:r>
              <a:rPr dirty="0" sz="1950" spc="-5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Diﬀerences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 spc="-6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Appealing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Diﬀerent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Markets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70088" y="1070655"/>
            <a:ext cx="3342310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Foreseen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Problems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with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Product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Merger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224" y="1145069"/>
            <a:ext cx="708825" cy="3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767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Network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19646" y="1135798"/>
            <a:ext cx="647547" cy="397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cccccc"/>
                </a:solidFill>
                <a:latin typeface="HHHIJV+Raleway-Regular"/>
                <a:cs typeface="HHHIJV+Raleway-Regular"/>
              </a:rPr>
              <a:t>Supply</a:t>
            </a:r>
          </a:p>
          <a:p>
            <a:pPr marL="47015" marR="0">
              <a:lnSpc>
                <a:spcPts val="1408"/>
              </a:lnSpc>
              <a:spcBef>
                <a:spcPts val="16"/>
              </a:spcBef>
              <a:spcAft>
                <a:spcPts val="0"/>
              </a:spcAft>
            </a:pPr>
            <a:r>
              <a:rPr dirty="0" sz="1200">
                <a:solidFill>
                  <a:srgbClr val="cccccc"/>
                </a:solidFill>
                <a:latin typeface="HHHIJV+Raleway-Regular"/>
                <a:cs typeface="HHHIJV+Raleway-Regular"/>
              </a:rPr>
              <a:t>Chain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29932" y="1226285"/>
            <a:ext cx="462533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b7b7b7"/>
                </a:solidFill>
                <a:latin typeface="HHHIJV+Raleway-Regular"/>
                <a:cs typeface="HHHIJV+Raleway-Regular"/>
              </a:rPr>
              <a:t>R&amp;D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37924" y="1469465"/>
            <a:ext cx="24445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01425" y="1464173"/>
            <a:ext cx="3394709" cy="1680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2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versus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33%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expensive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because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2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power</a:t>
            </a:r>
            <a:r>
              <a:rPr dirty="0" sz="12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each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possesses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shows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buyers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“willing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pay</a:t>
            </a:r>
            <a:r>
              <a:rPr dirty="0" sz="12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functioning,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dependable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GPU”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2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each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diﬀers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impacts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drivers,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eﬃciency,</a:t>
            </a:r>
            <a:r>
              <a:rPr dirty="0" sz="12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compatibility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5012" y="1928177"/>
            <a:ext cx="3707383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occupies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4/6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spots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GPU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frames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per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second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GeForce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series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#1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37924" y="2200985"/>
            <a:ext cx="244450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340"/>
              </a:lnSpc>
              <a:spcBef>
                <a:spcPts val="158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37924" y="3115385"/>
            <a:ext cx="244450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340"/>
              </a:lnSpc>
              <a:spcBef>
                <a:spcPts val="158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01425" y="3110092"/>
            <a:ext cx="3375964" cy="948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Many</a:t>
            </a:r>
            <a:r>
              <a:rPr dirty="0" sz="1200" spc="-6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devices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interact</a:t>
            </a:r>
            <a:r>
              <a:rPr dirty="0" sz="12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12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vice</a:t>
            </a:r>
            <a:r>
              <a:rPr dirty="0" sz="12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versa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12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2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also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make</a:t>
            </a:r>
            <a:r>
              <a:rPr dirty="0" sz="12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200" spc="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brand</a:t>
            </a:r>
          </a:p>
          <a:p>
            <a:pPr marL="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suﬀer</a:t>
            </a:r>
            <a:r>
              <a:rPr dirty="0" sz="12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they</a:t>
            </a:r>
            <a:r>
              <a:rPr dirty="0" sz="12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compromise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quality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eﬀectiveness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2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2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minimize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costs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3325" y="4458123"/>
            <a:ext cx="339656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(Walton,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1363319" cy="2823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Strategic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313947"/>
            <a:ext cx="8039507" cy="3270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Diﬀerences: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Investment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Divide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03233" y="882980"/>
            <a:ext cx="3076498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Research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and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Development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Focuses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224" y="1145069"/>
            <a:ext cx="708825" cy="3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767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b7b7b7"/>
                </a:solidFill>
                <a:latin typeface="HHHIJV+Raleway-Regular"/>
                <a:cs typeface="HHHIJV+Raleway-Regular"/>
              </a:rPr>
              <a:t>Sales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b7b7b7"/>
                </a:solidFill>
                <a:latin typeface="HHHIJV+Raleway-Regular"/>
                <a:cs typeface="HHHIJV+Raleway-Regular"/>
              </a:rPr>
              <a:t>Network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19646" y="1135798"/>
            <a:ext cx="647547" cy="397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cccccc"/>
                </a:solidFill>
                <a:latin typeface="HHHIJV+Raleway-Regular"/>
                <a:cs typeface="HHHIJV+Raleway-Regular"/>
              </a:rPr>
              <a:t>Supply</a:t>
            </a:r>
          </a:p>
          <a:p>
            <a:pPr marL="47015" marR="0">
              <a:lnSpc>
                <a:spcPts val="1408"/>
              </a:lnSpc>
              <a:spcBef>
                <a:spcPts val="16"/>
              </a:spcBef>
              <a:spcAft>
                <a:spcPts val="0"/>
              </a:spcAft>
            </a:pPr>
            <a:r>
              <a:rPr dirty="0" sz="1200">
                <a:solidFill>
                  <a:srgbClr val="cccccc"/>
                </a:solidFill>
                <a:latin typeface="HHHIJV+Raleway-Regular"/>
                <a:cs typeface="HHHIJV+Raleway-Regular"/>
              </a:rPr>
              <a:t>Chain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29932" y="1226285"/>
            <a:ext cx="462533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30283" y="1276752"/>
            <a:ext cx="3680634" cy="8262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keen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improving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HPC,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speciﬁcally</a:t>
            </a:r>
            <a:r>
              <a:rPr dirty="0" sz="13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growing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13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1300" spc="-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expansion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5012" y="1928177"/>
            <a:ext cx="295160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forecasted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uptick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R&amp;D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28%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5012" y="2080577"/>
            <a:ext cx="241896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Spending,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2017-2020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30283" y="2069232"/>
            <a:ext cx="3625656" cy="1420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process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investing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seen</a:t>
            </a:r>
            <a:r>
              <a:rPr dirty="0" sz="1300" spc="-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their</a:t>
            </a:r>
            <a:r>
              <a:rPr dirty="0" sz="13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54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billion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transistors</a:t>
            </a:r>
            <a:r>
              <a:rPr dirty="0" sz="13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released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3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devices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 spc="-4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3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 spc="-4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300" spc="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sectors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300" spc="-5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waste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300" spc="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resources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getting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up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speed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30283" y="3456072"/>
            <a:ext cx="3430342" cy="826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300" spc="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higher</a:t>
            </a:r>
            <a:r>
              <a:rPr dirty="0" sz="13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spending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allows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creation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3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while</a:t>
            </a:r>
            <a:r>
              <a:rPr dirty="0" sz="1300" spc="-4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lower</a:t>
            </a:r>
            <a:r>
              <a:rPr dirty="0" sz="13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improve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existing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infrastructure.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3325" y="4458123"/>
            <a:ext cx="337686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91871"/>
            <a:ext cx="3295566" cy="3989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42">
                <a:solidFill>
                  <a:srgbClr val="073763"/>
                </a:solidFill>
                <a:latin typeface="HHHIJV+Raleway-Regular"/>
                <a:cs typeface="HHHIJV+Raleway-Regular"/>
              </a:rPr>
              <a:t>Table</a:t>
            </a:r>
            <a:r>
              <a:rPr dirty="0" sz="2400" spc="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240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2400" spc="-10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2400">
                <a:solidFill>
                  <a:srgbClr val="073763"/>
                </a:solidFill>
                <a:latin typeface="HHHIJV+Raleway-Regular"/>
                <a:cs typeface="HHHIJV+Raleway-Regular"/>
              </a:rPr>
              <a:t>Abbreviations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1067" y="752557"/>
            <a:ext cx="1006220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73763"/>
                </a:solidFill>
                <a:latin typeface="BTVFHP+Arial-BoldMT"/>
                <a:cs typeface="BTVFHP+Arial-BoldMT"/>
              </a:rPr>
              <a:t>Abbreviation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83932" y="752557"/>
            <a:ext cx="944147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73763"/>
                </a:solidFill>
                <a:latin typeface="BTVFHP+Arial-BoldMT"/>
                <a:cs typeface="BTVFHP+Arial-BoldMT"/>
              </a:rPr>
              <a:t>Explanation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28092" y="752557"/>
            <a:ext cx="1006220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73763"/>
                </a:solidFill>
                <a:latin typeface="BTVFHP+Arial-BoldMT"/>
                <a:cs typeface="BTVFHP+Arial-BoldMT"/>
              </a:rPr>
              <a:t>Abbreviation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50957" y="752557"/>
            <a:ext cx="944147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73763"/>
                </a:solidFill>
                <a:latin typeface="BTVFHP+Arial-BoldMT"/>
                <a:cs typeface="BTVFHP+Arial-BoldMT"/>
              </a:rPr>
              <a:t>Explanation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5200" y="961413"/>
            <a:ext cx="434615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SCM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07300" y="961413"/>
            <a:ext cx="168374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Supply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Chain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Management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92225" y="961413"/>
            <a:ext cx="357100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P/E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74325" y="961413"/>
            <a:ext cx="148539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Price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Earnings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(ratio)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5200" y="1151913"/>
            <a:ext cx="36410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IPU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07300" y="1151913"/>
            <a:ext cx="2014855" cy="751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Integrated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Processing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Unit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Graphics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Processing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Unit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Original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Equipment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Manufacturer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Integrated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Circuit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92225" y="1151913"/>
            <a:ext cx="81580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EV/EBITDA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74325" y="1151913"/>
            <a:ext cx="207518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Enterprise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19">
                <a:solidFill>
                  <a:srgbClr val="000000"/>
                </a:solidFill>
                <a:latin typeface="CSWBPK+ArialMT"/>
                <a:cs typeface="CSWBPK+ArialMT"/>
              </a:rPr>
              <a:t>Value</a:t>
            </a:r>
            <a:r>
              <a:rPr dirty="0" sz="1000" spc="18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EBITDA</a:t>
            </a:r>
            <a:r>
              <a:rPr dirty="0" sz="1000" spc="-56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(ratio)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25200" y="1342413"/>
            <a:ext cx="441684" cy="560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GPU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OEM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IC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974325" y="1342413"/>
            <a:ext cx="2725017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Earnings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before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Interest,</a:t>
            </a:r>
            <a:r>
              <a:rPr dirty="0" sz="1000" spc="-1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CSWBPK+ArialMT"/>
                <a:cs typeface="CSWBPK+ArialMT"/>
              </a:rPr>
              <a:t>Taxes,</a:t>
            </a:r>
            <a:r>
              <a:rPr dirty="0" sz="1000" spc="21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Depreciation,</a:t>
            </a:r>
          </a:p>
          <a:p>
            <a:pPr marL="0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 spc="-56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Amortization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92225" y="1494813"/>
            <a:ext cx="611100" cy="560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EBITDA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M&amp;A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FY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974325" y="1685313"/>
            <a:ext cx="1570610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Mergers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 spc="-56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Acquisitions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Fiscal</a:t>
            </a:r>
            <a:r>
              <a:rPr dirty="0" sz="1000" spc="-1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31">
                <a:solidFill>
                  <a:srgbClr val="000000"/>
                </a:solidFill>
                <a:latin typeface="CSWBPK+ArialMT"/>
                <a:cs typeface="CSWBPK+ArialMT"/>
              </a:rPr>
              <a:t>Year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25200" y="1913913"/>
            <a:ext cx="674724" cy="560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SemiCon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COGS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 spc="-46">
                <a:solidFill>
                  <a:srgbClr val="000000"/>
                </a:solidFill>
                <a:latin typeface="CSWBPK+ArialMT"/>
                <a:cs typeface="CSWBPK+ArialMT"/>
              </a:rPr>
              <a:t>YoY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07300" y="1913913"/>
            <a:ext cx="999480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Semiconductor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792225" y="2066312"/>
            <a:ext cx="448816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ASIC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AI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974325" y="2066312"/>
            <a:ext cx="2261594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Application-Specific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Integrated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Circuit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Artificial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Intelligence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607300" y="2104412"/>
            <a:ext cx="1252747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Cost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Goods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Sold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 spc="-14">
                <a:solidFill>
                  <a:srgbClr val="000000"/>
                </a:solidFill>
                <a:latin typeface="CSWBPK+ArialMT"/>
                <a:cs typeface="CSWBPK+ArialMT"/>
              </a:rPr>
              <a:t>Year-over-Year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792225" y="2447312"/>
            <a:ext cx="519323" cy="1894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9">
                <a:solidFill>
                  <a:srgbClr val="000000"/>
                </a:solidFill>
                <a:latin typeface="CSWBPK+ArialMT"/>
                <a:cs typeface="CSWBPK+ArialMT"/>
              </a:rPr>
              <a:t>AWS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CAGR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R&amp;D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GHG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HPC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TSMC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SDK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TSP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S&amp;P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~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974325" y="2447312"/>
            <a:ext cx="1433955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Amazon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CSWBPK+ArialMT"/>
                <a:cs typeface="CSWBPK+ArialMT"/>
              </a:rPr>
              <a:t>Web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Services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5200" y="2485412"/>
            <a:ext cx="575754" cy="560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Semi-C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dGPU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mm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607300" y="2485412"/>
            <a:ext cx="2501519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Enterprise,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Embedded,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Semi-Custom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Discrete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GPU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974325" y="2637812"/>
            <a:ext cx="1944515" cy="560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Compound</a:t>
            </a:r>
            <a:r>
              <a:rPr dirty="0" sz="1000" spc="-56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Annual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Growth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Rate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Research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Development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Greenhouse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Gas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607300" y="2866412"/>
            <a:ext cx="51231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Million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25200" y="3056912"/>
            <a:ext cx="23710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B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607300" y="3056912"/>
            <a:ext cx="49123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Billion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974325" y="3209312"/>
            <a:ext cx="2847721" cy="941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High-Performance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Computing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CSWBPK+ArialMT"/>
                <a:cs typeface="CSWBPK+ArialMT"/>
              </a:rPr>
              <a:t>Taiwan</a:t>
            </a:r>
            <a:r>
              <a:rPr dirty="0" sz="1000" spc="21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Semiconductor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Company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Software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Kit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CSWBPK+ArialMT"/>
                <a:cs typeface="CSWBPK+ArialMT"/>
              </a:rPr>
              <a:t>Tensor</a:t>
            </a:r>
            <a:r>
              <a:rPr dirty="0" sz="1000" spc="21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Streaming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Processor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Standard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Poor’s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25200" y="3247412"/>
            <a:ext cx="328823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AR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607300" y="3247412"/>
            <a:ext cx="1224788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Augmented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Reality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Virtual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Reality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25200" y="3437912"/>
            <a:ext cx="328823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VR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25200" y="3628412"/>
            <a:ext cx="39945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SoC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607300" y="3628412"/>
            <a:ext cx="1485751" cy="560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System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Chip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Central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Processing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Unit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Communications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25200" y="3818912"/>
            <a:ext cx="674414" cy="751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CPU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Comm(s)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NTM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CSWBPK+ArialMT"/>
                <a:cs typeface="CSWBPK+ArialMT"/>
              </a:rPr>
              <a:t>LTM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974325" y="4161812"/>
            <a:ext cx="957064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Approximately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607300" y="4199912"/>
            <a:ext cx="1292860" cy="370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Next</a:t>
            </a:r>
            <a:r>
              <a:rPr dirty="0" sz="1000" spc="-2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CSWBPK+ArialMT"/>
                <a:cs typeface="CSWBPK+ArialMT"/>
              </a:rPr>
              <a:t>Twelve</a:t>
            </a:r>
            <a:r>
              <a:rPr dirty="0" sz="1000" spc="1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Months</a:t>
            </a:r>
          </a:p>
          <a:p>
            <a:pPr marL="0" marR="0">
              <a:lnSpc>
                <a:spcPts val="1117"/>
              </a:lnSpc>
              <a:spcBef>
                <a:spcPts val="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Last</a:t>
            </a:r>
            <a:r>
              <a:rPr dirty="0" sz="1000" spc="-2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CSWBPK+ArialMT"/>
                <a:cs typeface="CSWBPK+ArialMT"/>
              </a:rPr>
              <a:t>Twelve</a:t>
            </a:r>
            <a:r>
              <a:rPr dirty="0" sz="1000" spc="1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Months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16077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859341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09035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4040969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Strategic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Fit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Expanding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Capabilities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6291" y="882980"/>
            <a:ext cx="2730143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Combining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Distribution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8224" y="1145069"/>
            <a:ext cx="708825" cy="3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767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b7b7b7"/>
                </a:solidFill>
                <a:latin typeface="HHHIJV+Raleway-Regular"/>
                <a:cs typeface="HHHIJV+Raleway-Regular"/>
              </a:rPr>
              <a:t>Sales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b7b7b7"/>
                </a:solidFill>
                <a:latin typeface="HHHIJV+Raleway-Regular"/>
                <a:cs typeface="HHHIJV+Raleway-Regular"/>
              </a:rPr>
              <a:t>Network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19646" y="1135798"/>
            <a:ext cx="647547" cy="3979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</a:p>
          <a:p>
            <a:pPr marL="47015" marR="0">
              <a:lnSpc>
                <a:spcPts val="1408"/>
              </a:lnSpc>
              <a:spcBef>
                <a:spcPts val="1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29932" y="1226285"/>
            <a:ext cx="462533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b7b7b7"/>
                </a:solidFill>
                <a:latin typeface="HHHIJV+Raleway-Regular"/>
                <a:cs typeface="HHHIJV+Raleway-Regular"/>
              </a:rPr>
              <a:t>R&amp;D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22643" y="1277006"/>
            <a:ext cx="3798358" cy="2380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96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4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use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same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process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same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</a:t>
            </a:r>
            <a:r>
              <a:rPr dirty="0" sz="14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sourcing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basic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circuit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board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4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homogenous</a:t>
            </a:r>
          </a:p>
          <a:p>
            <a:pPr marL="0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96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TSCM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supplies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4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</a:p>
          <a:p>
            <a:pPr marL="278781" marR="0">
              <a:lnSpc>
                <a:spcPts val="1643"/>
              </a:lnSpc>
              <a:spcBef>
                <a:spcPts val="3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advanced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00" spc="-4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transitioning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processes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4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TSCM</a:t>
            </a:r>
          </a:p>
          <a:p>
            <a:pPr marL="0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96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  <a:r>
              <a:rPr dirty="0" sz="14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400" spc="-6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come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distribution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divisions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inability</a:t>
            </a:r>
            <a:r>
              <a:rPr dirty="0" sz="1400" spc="-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4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ﬁll</a:t>
            </a:r>
            <a:r>
              <a:rPr dirty="0" sz="1400" spc="-4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shipping</a:t>
            </a:r>
          </a:p>
          <a:p>
            <a:pPr marL="278781" marR="0">
              <a:lnSpc>
                <a:spcPts val="1643"/>
              </a:lnSpc>
              <a:spcBef>
                <a:spcPts val="3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pallet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22643" y="3623965"/>
            <a:ext cx="3705367" cy="673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96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Combining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4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prove</a:t>
            </a:r>
            <a:r>
              <a:rPr dirty="0" sz="14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useful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when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meeting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unexpected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</a:p>
          <a:p>
            <a:pPr marL="278781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seen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3700" y="3673690"/>
            <a:ext cx="552869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AMD</a:t>
            </a: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Sites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3700" y="3861490"/>
            <a:ext cx="641946" cy="325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Sites</a:t>
            </a:r>
          </a:p>
          <a:p>
            <a:pPr marL="0" marR="0">
              <a:lnSpc>
                <a:spcPts val="782"/>
              </a:lnSpc>
              <a:spcBef>
                <a:spcPts val="696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Shared</a:t>
            </a: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Sites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325" y="4458123"/>
            <a:ext cx="246993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(Craft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90305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3679" y="1395450"/>
            <a:ext cx="6030593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Financial</a:t>
            </a:r>
            <a:r>
              <a:rPr dirty="0" sz="5000" spc="-30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1622" y="3799646"/>
            <a:ext cx="1847926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1">
                <a:solidFill>
                  <a:srgbClr val="ffffff"/>
                </a:solidFill>
                <a:latin typeface="VAOJGI+Raleway-Bold"/>
                <a:cs typeface="VAOJGI+Raleway-Bold"/>
              </a:rPr>
              <a:t>COMPARABLES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9598" y="3799646"/>
            <a:ext cx="3032296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DISCOUNTED</a:t>
            </a:r>
            <a:r>
              <a:rPr dirty="0" sz="1800" spc="-16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 spc="-11">
                <a:solidFill>
                  <a:srgbClr val="ffffff"/>
                </a:solidFill>
                <a:latin typeface="VAOJGI+Raleway-Bold"/>
                <a:cs typeface="VAOJGI+Raleway-Bold"/>
              </a:rPr>
              <a:t>CASH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 spc="-26">
                <a:solidFill>
                  <a:srgbClr val="ffffff"/>
                </a:solidFill>
                <a:latin typeface="VAOJGI+Raleway-Bold"/>
                <a:cs typeface="VAOJGI+Raleway-Bold"/>
              </a:rPr>
              <a:t>FLOW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2370" y="3801871"/>
            <a:ext cx="1415872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SYNERGIES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7614347" cy="633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6">
                <a:solidFill>
                  <a:srgbClr val="073763"/>
                </a:solidFill>
                <a:latin typeface="VAOJGI+Raleway-Bold"/>
                <a:cs typeface="VAOJGI+Raleway-Bold"/>
              </a:rPr>
              <a:t>Devices’</a:t>
            </a:r>
            <a:r>
              <a:rPr dirty="0" sz="1650" spc="-2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Potential</a:t>
            </a:r>
            <a:r>
              <a:rPr dirty="0" sz="1650" spc="-5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Peer</a:t>
            </a:r>
            <a:r>
              <a:rPr dirty="0" sz="1650" spc="-4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Groups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Our</a:t>
            </a:r>
            <a:r>
              <a:rPr dirty="0" sz="12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Peer</a:t>
            </a:r>
            <a:r>
              <a:rPr dirty="0" sz="1250" spc="-2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Group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Consist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2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Visualization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Graphics,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Centers,</a:t>
            </a:r>
          </a:p>
          <a:p>
            <a:pPr marL="0" marR="0">
              <a:lnSpc>
                <a:spcPts val="1453"/>
              </a:lnSpc>
              <a:spcBef>
                <a:spcPts val="32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Cryptomining,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1250" spc="1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Manufacturing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68672" y="921480"/>
            <a:ext cx="1907285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Visualization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Graphics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23581" y="915105"/>
            <a:ext cx="2849092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Machine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Learning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in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Data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Centers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8866" y="2088975"/>
            <a:ext cx="3844689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Logic: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BTVFHP+Arial-BoldMT"/>
                <a:cs typeface="BTVFHP+Arial-BoldMT"/>
              </a:rPr>
              <a:t>AMD’s</a:t>
            </a:r>
            <a:r>
              <a:rPr dirty="0" sz="1000" spc="3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main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revenue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driver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GPU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sales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and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have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one</a:t>
            </a:r>
          </a:p>
          <a:p>
            <a:pPr marL="979588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of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the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highest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GPU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presence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65144" y="2082600"/>
            <a:ext cx="3763918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Logic: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Future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trend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and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what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most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AMD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R&amp;D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expenditure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</a:p>
          <a:p>
            <a:pPr marL="1373054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going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towards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23924" y="2947205"/>
            <a:ext cx="1248741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Crypto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Mining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99008" y="2940830"/>
            <a:ext cx="1950162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Fabless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Manufacturing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3379" y="4114700"/>
            <a:ext cx="3986890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Logic: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Increase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GPU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sales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used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Bitcoin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and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Crypto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Mining</a:t>
            </a:r>
          </a:p>
          <a:p>
            <a:pPr marL="612376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tactics.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Possible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sector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for</a:t>
            </a:r>
            <a:r>
              <a:rPr dirty="0" sz="1000" spc="-10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AMD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to</a:t>
            </a:r>
            <a:r>
              <a:rPr dirty="0" sz="1000" spc="2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explore.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96908" y="4108325"/>
            <a:ext cx="3951752" cy="3323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Logic: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Fabless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manufacturing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source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of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innovation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and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R&amp;D</a:t>
            </a:r>
          </a:p>
          <a:p>
            <a:pPr marL="454928" marR="0">
              <a:lnSpc>
                <a:spcPts val="1117"/>
              </a:lnSpc>
              <a:spcBef>
                <a:spcPts val="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growth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as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new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designs</a:t>
            </a:r>
            <a:r>
              <a:rPr dirty="0" sz="1000" spc="2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affect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BTVFHP+Arial-BoldMT"/>
                <a:cs typeface="BTVFHP+Arial-BoldMT"/>
              </a:rPr>
              <a:t>computing</a:t>
            </a:r>
            <a:r>
              <a:rPr dirty="0" sz="1000" spc="2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BTVFHP+Arial-BoldMT"/>
                <a:cs typeface="BTVFHP+Arial-BoldMT"/>
              </a:rPr>
              <a:t>power.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325" y="4458123"/>
            <a:ext cx="3916529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(Infront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Analytics,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(Investopedia,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(Oh,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6704597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6">
                <a:solidFill>
                  <a:srgbClr val="073763"/>
                </a:solidFill>
                <a:latin typeface="VAOJGI+Raleway-Bold"/>
                <a:cs typeface="VAOJGI+Raleway-Bold"/>
              </a:rPr>
              <a:t>Devices’</a:t>
            </a:r>
            <a:r>
              <a:rPr dirty="0" sz="1650" spc="-2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Peer</a:t>
            </a:r>
            <a:r>
              <a:rPr dirty="0" sz="1650" spc="-4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Group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Segment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Relevance</a:t>
            </a:r>
            <a:r>
              <a:rPr dirty="0" sz="1650" spc="-6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our</a:t>
            </a:r>
            <a:r>
              <a:rPr dirty="0" sz="1250" spc="-6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Analysis,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1250" spc="1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Discarded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2773" y="911176"/>
            <a:ext cx="891794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Size</a:t>
            </a:r>
          </a:p>
          <a:p>
            <a:pPr marL="192519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CAGR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9137" y="911176"/>
            <a:ext cx="784225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061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Brand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Relevance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18123" y="973914"/>
            <a:ext cx="891793" cy="694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Size</a:t>
            </a:r>
          </a:p>
          <a:p>
            <a:pPr marL="333660" marR="0">
              <a:lnSpc>
                <a:spcPts val="1131"/>
              </a:lnSpc>
              <a:spcBef>
                <a:spcPts val="2777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5828" y="1065077"/>
            <a:ext cx="117614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Drivers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06491" y="1065077"/>
            <a:ext cx="918717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Cost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Drivers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85457" y="1067902"/>
            <a:ext cx="70840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Retained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133668" y="1292407"/>
            <a:ext cx="1376163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Custom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SoCs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Server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Microprocessors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17043" y="1292407"/>
            <a:ext cx="1276494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Capability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SG&amp;A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8363" y="1393502"/>
            <a:ext cx="1158621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Advanced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Micro</a:t>
            </a:r>
          </a:p>
          <a:p>
            <a:pPr marL="263928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Devices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86234" y="1417006"/>
            <a:ext cx="664578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781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8.93%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(‘18-’23)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49034" y="1484819"/>
            <a:ext cx="224180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-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817043" y="1658167"/>
            <a:ext cx="719726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Licensing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33668" y="1922381"/>
            <a:ext cx="1376163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Custom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SoCs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Server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Microprocessors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10555" y="1922381"/>
            <a:ext cx="1276494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Capability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SG&amp;A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09068" y="2045344"/>
            <a:ext cx="977138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Visualization</a:t>
            </a:r>
          </a:p>
          <a:p>
            <a:pPr marL="13310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Graphics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75020" y="2057056"/>
            <a:ext cx="686981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556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23.1%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(‘20-’27)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97592" y="2103431"/>
            <a:ext cx="532561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$1.48B</a:t>
            </a:r>
          </a:p>
          <a:p>
            <a:pPr marL="56293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(‘19)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10555" y="2288141"/>
            <a:ext cx="719725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Licensing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50543" y="2569881"/>
            <a:ext cx="1376162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Custom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SoCs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Server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Microprocessors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810542" y="2564356"/>
            <a:ext cx="1276494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Capability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SG&amp;A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9320" y="2620986"/>
            <a:ext cx="1196721" cy="502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297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Machine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Learning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in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Data</a:t>
            </a:r>
          </a:p>
          <a:p>
            <a:pPr marL="28233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Centers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786105" y="2698481"/>
            <a:ext cx="555536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$6.59B</a:t>
            </a:r>
          </a:p>
          <a:p>
            <a:pPr marL="59722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(‘20)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82290" y="2698494"/>
            <a:ext cx="672465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778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14.98%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(‘21-’26)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10542" y="2930117"/>
            <a:ext cx="719726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Licensing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50543" y="3220144"/>
            <a:ext cx="1376162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Custom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SoCs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Server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Microprocessors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810555" y="3218319"/>
            <a:ext cx="1276494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Capability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SG&amp;A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728212" y="3351431"/>
            <a:ext cx="671322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$790mm</a:t>
            </a:r>
          </a:p>
          <a:p>
            <a:pPr marL="127216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(‘18)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882747" y="3351431"/>
            <a:ext cx="671550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667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29.7%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(‘19-’25)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67175" y="3425228"/>
            <a:ext cx="1060957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Crypto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Mining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10555" y="3584079"/>
            <a:ext cx="719725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Licensing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150543" y="3887244"/>
            <a:ext cx="1376163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Custom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SoCs</a:t>
            </a:r>
          </a:p>
          <a:p>
            <a:pPr marL="118456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Server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Microprocessors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04043" y="3875419"/>
            <a:ext cx="1276494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Capability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SG&amp;A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50163" y="4000882"/>
            <a:ext cx="1094994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7904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Fabless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Manufacturing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765074" y="4055544"/>
            <a:ext cx="597598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$127.9B</a:t>
            </a:r>
          </a:p>
          <a:p>
            <a:pPr marL="80753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(‘20)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884062" y="4055544"/>
            <a:ext cx="668921" cy="318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809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7.99%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(‘18-’22)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150543" y="4134612"/>
            <a:ext cx="213766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150543" y="4253004"/>
            <a:ext cx="668214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804043" y="4241179"/>
            <a:ext cx="719725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Licensing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3325" y="4458123"/>
            <a:ext cx="610954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(Deutsche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Bank,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(Infront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Analytics,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(Trefis,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5494301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6">
                <a:solidFill>
                  <a:srgbClr val="073763"/>
                </a:solidFill>
                <a:latin typeface="VAOJGI+Raleway-Bold"/>
                <a:cs typeface="VAOJGI+Raleway-Bold"/>
              </a:rPr>
              <a:t>Devices’</a:t>
            </a:r>
            <a:r>
              <a:rPr dirty="0" sz="1650" spc="-2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Peer</a:t>
            </a:r>
            <a:r>
              <a:rPr dirty="0" sz="1650" spc="-4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Group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Margins</a:t>
            </a:r>
            <a:r>
              <a:rPr dirty="0" sz="1650" spc="-6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EBITDA,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7">
                <a:solidFill>
                  <a:srgbClr val="073763"/>
                </a:solidFill>
                <a:latin typeface="HHHIJV+Raleway-Regular"/>
                <a:cs typeface="HHHIJV+Raleway-Regular"/>
              </a:rPr>
              <a:t>EBIT,</a:t>
            </a:r>
            <a:r>
              <a:rPr dirty="0" sz="1250" spc="2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Net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Income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Margin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Projections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2021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0132" y="722626"/>
            <a:ext cx="1134872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EBITDA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margin</a:t>
            </a:r>
          </a:p>
          <a:p>
            <a:pPr marL="31185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67646" y="722626"/>
            <a:ext cx="950722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EBIT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margin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44775" y="722626"/>
            <a:ext cx="1367028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Net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Income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Margin</a:t>
            </a:r>
          </a:p>
          <a:p>
            <a:pPr marL="427885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06297" y="814127"/>
            <a:ext cx="1142745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Other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segments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59765" y="875026"/>
            <a:ext cx="1677670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Relevance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Rationale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87460" y="875026"/>
            <a:ext cx="510921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0030" y="1097007"/>
            <a:ext cx="1826251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Multinational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SemiCon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  <a:p>
            <a:pPr marL="118456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headquartered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Santa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Clara,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Specializing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CPUs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95329" y="1171744"/>
            <a:ext cx="403288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23%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57662" y="1171744"/>
            <a:ext cx="389572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21%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95871" y="1171744"/>
            <a:ext cx="388429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17%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54056" y="1367789"/>
            <a:ext cx="842010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Operations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14949" y="1471497"/>
            <a:ext cx="74515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32%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89924" y="1471497"/>
            <a:ext cx="74515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23%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355624" y="1471497"/>
            <a:ext cx="74515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20%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71517" y="1617481"/>
            <a:ext cx="2147815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Internet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related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provider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5th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8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valuable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8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world</a:t>
            </a:r>
          </a:p>
          <a:p>
            <a:pPr marL="118456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big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8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90757" y="1774207"/>
            <a:ext cx="412432" cy="725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9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36%</a:t>
            </a:r>
          </a:p>
          <a:p>
            <a:pPr marL="0" marR="0">
              <a:lnSpc>
                <a:spcPts val="1131"/>
              </a:lnSpc>
              <a:spcBef>
                <a:spcPts val="319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45%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779629" y="1761319"/>
            <a:ext cx="1000735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Manufacturing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748233" y="1820181"/>
            <a:ext cx="408432" cy="679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71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23%</a:t>
            </a:r>
          </a:p>
          <a:p>
            <a:pPr marL="0" marR="0">
              <a:lnSpc>
                <a:spcPts val="1131"/>
              </a:lnSpc>
              <a:spcBef>
                <a:spcPts val="278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30%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082511" y="1820181"/>
            <a:ext cx="415175" cy="679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99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20%</a:t>
            </a:r>
          </a:p>
          <a:p>
            <a:pPr marL="0" marR="0">
              <a:lnSpc>
                <a:spcPts val="1131"/>
              </a:lnSpc>
              <a:spcBef>
                <a:spcPts val="278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26%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628981" y="2145019"/>
            <a:ext cx="1302029" cy="565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Production</a:t>
            </a: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Location</a:t>
            </a:r>
          </a:p>
          <a:p>
            <a:pPr marL="6870" marR="0">
              <a:lnSpc>
                <a:spcPts val="1131"/>
              </a:lnSpc>
              <a:spcBef>
                <a:spcPts val="1939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Business</a:t>
            </a: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Alignment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70043" y="2215582"/>
            <a:ext cx="2125666" cy="279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Leading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Growing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71505" y="2793582"/>
            <a:ext cx="1948171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Internet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related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</a:p>
          <a:p>
            <a:pPr marL="118456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headquartered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Beijing,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largest</a:t>
            </a:r>
            <a:r>
              <a:rPr dirty="0" sz="8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developers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390529" y="2885281"/>
            <a:ext cx="412889" cy="769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57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25%</a:t>
            </a:r>
          </a:p>
          <a:p>
            <a:pPr marL="0" marR="0">
              <a:lnSpc>
                <a:spcPts val="1131"/>
              </a:lnSpc>
              <a:spcBef>
                <a:spcPts val="354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24%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757891" y="2885281"/>
            <a:ext cx="412616" cy="769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15%</a:t>
            </a:r>
          </a:p>
          <a:p>
            <a:pPr marL="15499" marR="0">
              <a:lnSpc>
                <a:spcPts val="1131"/>
              </a:lnSpc>
              <a:spcBef>
                <a:spcPts val="354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16%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091769" y="2885281"/>
            <a:ext cx="396659" cy="769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19%</a:t>
            </a:r>
          </a:p>
          <a:p>
            <a:pPr marL="5715" marR="0">
              <a:lnSpc>
                <a:spcPts val="1131"/>
              </a:lnSpc>
              <a:spcBef>
                <a:spcPts val="354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13%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948762" y="3043589"/>
            <a:ext cx="647446" cy="575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Finance</a:t>
            </a:r>
          </a:p>
          <a:p>
            <a:pPr marL="125740" marR="0">
              <a:lnSpc>
                <a:spcPts val="1131"/>
              </a:lnSpc>
              <a:spcBef>
                <a:spcPts val="1841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R&amp;D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71505" y="3338719"/>
            <a:ext cx="2056375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producer/seller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Pioneers</a:t>
            </a:r>
            <a:r>
              <a:rPr dirty="0" sz="8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Watson-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Q&amp;A</a:t>
            </a:r>
            <a:r>
              <a:rPr dirty="0" sz="8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</a:p>
          <a:p>
            <a:pPr marL="118456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system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integrated</a:t>
            </a:r>
            <a:r>
              <a:rPr dirty="0" sz="8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8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085533" y="3820819"/>
            <a:ext cx="383857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Size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85042" y="3943607"/>
            <a:ext cx="2159600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communications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ﬁrm</a:t>
            </a:r>
            <a:r>
              <a:rPr dirty="0" sz="8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critical</a:t>
            </a:r>
          </a:p>
          <a:p>
            <a:pPr marL="118456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comm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standards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patents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800" spc="22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Increasing</a:t>
            </a:r>
            <a:r>
              <a:rPr dirty="0" sz="8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</a:p>
          <a:p>
            <a:pPr marL="118456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395901" y="4116107"/>
            <a:ext cx="402145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37%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770305" y="4116119"/>
            <a:ext cx="403288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32%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067479" y="4116119"/>
            <a:ext cx="406489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27%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735212" y="4204519"/>
            <a:ext cx="1074343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Growth</a:t>
            </a: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900">
                <a:solidFill>
                  <a:srgbClr val="ffffff"/>
                </a:solidFill>
                <a:latin typeface="DIBVWH+Merriweather-Regular"/>
                <a:cs typeface="DIBVWH+Merriweather-Regular"/>
              </a:rPr>
              <a:t>Margins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3325" y="4458123"/>
            <a:ext cx="712124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(Baidu,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(Evercore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ISI,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4">
                <a:solidFill>
                  <a:srgbClr val="000000"/>
                </a:solidFill>
                <a:latin typeface="DHQUAO+TimesNewRomanPSMT"/>
                <a:cs typeface="DHQUAO+TimesNewRomanPSMT"/>
              </a:rPr>
              <a:t>(J.P.</a:t>
            </a:r>
            <a:r>
              <a:rPr dirty="0" sz="1100" spc="2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Morgan,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(Morgan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Stanley,</a:t>
            </a:r>
            <a:r>
              <a:rPr dirty="0" sz="1100" spc="1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3059356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Peer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Group</a:t>
            </a:r>
            <a:r>
              <a:rPr dirty="0" sz="1650" spc="-6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Trading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Multiples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Data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Centers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6920" y="767576"/>
            <a:ext cx="867791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EV/EBITDA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29570" y="767576"/>
            <a:ext cx="867791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EV/EBITDA</a:t>
            </a:r>
          </a:p>
          <a:p>
            <a:pPr marL="178364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1309" y="767576"/>
            <a:ext cx="683641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EV/EBIT</a:t>
            </a:r>
          </a:p>
          <a:p>
            <a:pPr marL="8632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4362" y="765501"/>
            <a:ext cx="1018666" cy="350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EV/AI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Patents</a:t>
            </a:r>
          </a:p>
          <a:p>
            <a:pPr marL="253772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35285" y="919976"/>
            <a:ext cx="510921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2021e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83642" y="1193569"/>
            <a:ext cx="300189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7.1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4988" y="1180482"/>
            <a:ext cx="364197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31.7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90861" y="1193906"/>
            <a:ext cx="396202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34.6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49531" y="1222131"/>
            <a:ext cx="349910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144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21049" y="1470172"/>
            <a:ext cx="73946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3.95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97224" y="1470160"/>
            <a:ext cx="73946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12.9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73399" y="1470172"/>
            <a:ext cx="73946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16.5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49575" y="1470835"/>
            <a:ext cx="73946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Median: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67.4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56484" y="1781831"/>
            <a:ext cx="381228" cy="679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16.8</a:t>
            </a:r>
          </a:p>
          <a:p>
            <a:pPr marL="28918" marR="0">
              <a:lnSpc>
                <a:spcPts val="1131"/>
              </a:lnSpc>
              <a:spcBef>
                <a:spcPts val="278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8.2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893501" y="1765707"/>
            <a:ext cx="390944" cy="679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26.3</a:t>
            </a:r>
          </a:p>
          <a:p>
            <a:pPr marL="6858" marR="0">
              <a:lnSpc>
                <a:spcPts val="1131"/>
              </a:lnSpc>
              <a:spcBef>
                <a:spcPts val="278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12.6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70281" y="1794919"/>
            <a:ext cx="326936" cy="679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6.2</a:t>
            </a:r>
          </a:p>
          <a:p>
            <a:pPr marL="3943" marR="0">
              <a:lnSpc>
                <a:spcPts val="1131"/>
              </a:lnSpc>
              <a:spcBef>
                <a:spcPts val="278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3.8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355301" y="1802481"/>
            <a:ext cx="352196" cy="700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146</a:t>
            </a:r>
          </a:p>
          <a:p>
            <a:pPr marL="23046" marR="0">
              <a:lnSpc>
                <a:spcPts val="1131"/>
              </a:lnSpc>
              <a:spcBef>
                <a:spcPts val="295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63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26416" y="2152067"/>
            <a:ext cx="832866" cy="591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316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Machine</a:t>
            </a:r>
          </a:p>
          <a:p>
            <a:pPr marL="0" marR="0">
              <a:lnSpc>
                <a:spcPts val="1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Learning</a:t>
            </a:r>
          </a:p>
          <a:p>
            <a:pPr marL="71933" marR="0">
              <a:lnSpc>
                <a:spcPts val="1425"/>
              </a:lnSpc>
              <a:spcBef>
                <a:spcPts val="5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in</a:t>
            </a: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Data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8994" y="2694992"/>
            <a:ext cx="727710" cy="2296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Centers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400833" y="2846931"/>
            <a:ext cx="292531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-2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892930" y="2830806"/>
            <a:ext cx="392087" cy="769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-3.4</a:t>
            </a:r>
          </a:p>
          <a:p>
            <a:pPr marL="17602" marR="0">
              <a:lnSpc>
                <a:spcPts val="1131"/>
              </a:lnSpc>
              <a:spcBef>
                <a:spcPts val="354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14.1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735819" y="2860019"/>
            <a:ext cx="395859" cy="769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-0.5</a:t>
            </a:r>
          </a:p>
          <a:p>
            <a:pPr marL="38233" marR="0">
              <a:lnSpc>
                <a:spcPts val="1131"/>
              </a:lnSpc>
              <a:spcBef>
                <a:spcPts val="354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2.2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322797" y="2888581"/>
            <a:ext cx="403402" cy="13411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-0.9</a:t>
            </a:r>
          </a:p>
          <a:p>
            <a:pPr marL="12744" marR="0">
              <a:lnSpc>
                <a:spcPts val="1131"/>
              </a:lnSpc>
              <a:spcBef>
                <a:spcPts val="354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37.3</a:t>
            </a:r>
          </a:p>
          <a:p>
            <a:pPr marL="21416" marR="0">
              <a:lnSpc>
                <a:spcPts val="1131"/>
              </a:lnSpc>
              <a:spcBef>
                <a:spcPts val="337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15.0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386031" y="3434207"/>
            <a:ext cx="322135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9.3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361799" y="4089119"/>
            <a:ext cx="370598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13.4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02075" y="4072994"/>
            <a:ext cx="373799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14.7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767880" y="4102207"/>
            <a:ext cx="331736" cy="18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4.9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3325" y="4458123"/>
            <a:ext cx="804396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(Baidu,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(Evercore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ISI,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4">
                <a:solidFill>
                  <a:srgbClr val="000000"/>
                </a:solidFill>
                <a:latin typeface="DHQUAO+TimesNewRomanPSMT"/>
                <a:cs typeface="DHQUAO+TimesNewRomanPSMT"/>
              </a:rPr>
              <a:t>(J.P.</a:t>
            </a:r>
            <a:r>
              <a:rPr dirty="0" sz="1100" spc="2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Morgan,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(Morgan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Stanley,</a:t>
            </a:r>
            <a:r>
              <a:rPr dirty="0" sz="1100" spc="1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4971848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28">
                <a:solidFill>
                  <a:srgbClr val="073763"/>
                </a:solidFill>
                <a:latin typeface="VAOJGI+Raleway-Bold"/>
                <a:cs typeface="VAOJGI+Raleway-Bold"/>
              </a:rPr>
              <a:t>EV/Sales</a:t>
            </a:r>
            <a:r>
              <a:rPr dirty="0" sz="1650" spc="-4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vs.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Sales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7">
                <a:solidFill>
                  <a:srgbClr val="073763"/>
                </a:solidFill>
                <a:latin typeface="VAOJGI+Raleway-Bold"/>
                <a:cs typeface="VAOJGI+Raleway-Bold"/>
              </a:rPr>
              <a:t>CAGR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CAGR</a:t>
            </a:r>
            <a:r>
              <a:rPr dirty="0" sz="1250" spc="1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Comparison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amongst</a:t>
            </a:r>
            <a:r>
              <a:rPr dirty="0" sz="12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49">
                <a:solidFill>
                  <a:srgbClr val="073763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250" spc="4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Peer</a:t>
            </a:r>
            <a:r>
              <a:rPr dirty="0" sz="12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9847" y="812835"/>
            <a:ext cx="3448965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5" u="sng">
                <a:solidFill>
                  <a:srgbClr val="000000"/>
                </a:solidFill>
                <a:latin typeface="VAOJGI+Raleway-Bold"/>
                <a:cs typeface="VAOJGI+Raleway-Bold"/>
              </a:rPr>
              <a:t>EV/Sales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(2021e)</a:t>
            </a:r>
            <a:r>
              <a:rPr dirty="0" sz="1200" spc="-4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spc="-14" u="sng">
                <a:solidFill>
                  <a:srgbClr val="000000"/>
                </a:solidFill>
                <a:latin typeface="VAOJGI+Raleway-Bold"/>
                <a:cs typeface="VAOJGI+Raleway-Bold"/>
              </a:rPr>
              <a:t>vs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200" spc="-12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spc="-15" u="sng">
                <a:solidFill>
                  <a:srgbClr val="000000"/>
                </a:solidFill>
                <a:latin typeface="VAOJGI+Raleway-Bold"/>
                <a:cs typeface="VAOJGI+Raleway-Bold"/>
              </a:rPr>
              <a:t>CAGR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(2018-2023e)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26525" y="878085"/>
            <a:ext cx="972464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7" u="sng">
                <a:solidFill>
                  <a:srgbClr val="000000"/>
                </a:solidFill>
                <a:latin typeface="VAOJGI+Raleway-Bold"/>
                <a:cs typeface="VAOJGI+Raleway-Bold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86700" y="1213818"/>
            <a:ext cx="1722264" cy="545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100" spc="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2021e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EV/Sales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  <a:p>
            <a:pPr marL="0" marR="0">
              <a:lnSpc>
                <a:spcPts val="129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level</a:t>
            </a:r>
            <a:r>
              <a:rPr dirty="0" sz="11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7.16x.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11988" y="1277811"/>
            <a:ext cx="124317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Current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Market: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 spc="-17">
                <a:solidFill>
                  <a:srgbClr val="000000"/>
                </a:solidFill>
                <a:latin typeface="VAOJGI+Raleway-Bold"/>
                <a:cs typeface="VAOJGI+Raleway-Bold"/>
              </a:rPr>
              <a:t>7.16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86700" y="1899618"/>
            <a:ext cx="1661859" cy="12308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1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100" spc="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CAGR</a:t>
            </a:r>
            <a:r>
              <a:rPr dirty="0" sz="11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(2018-2023e),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29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1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higher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</a:p>
          <a:p>
            <a:pPr marL="0" marR="0">
              <a:lnSpc>
                <a:spcPts val="129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peers,</a:t>
            </a:r>
            <a:r>
              <a:rPr dirty="0" sz="11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comparable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ﬁrm</a:t>
            </a:r>
          </a:p>
          <a:p>
            <a:pPr marL="0" marR="0">
              <a:lnSpc>
                <a:spcPts val="129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being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Google.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86700" y="3271219"/>
            <a:ext cx="1181989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86700" y="3442669"/>
            <a:ext cx="1686865" cy="545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relatively</a:t>
            </a:r>
            <a:r>
              <a:rPr dirty="0" sz="11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EV/Sales</a:t>
            </a:r>
          </a:p>
          <a:p>
            <a:pPr marL="0" marR="0">
              <a:lnSpc>
                <a:spcPts val="1291"/>
              </a:lnSpc>
              <a:spcBef>
                <a:spcPts val="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compared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1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peers</a:t>
            </a:r>
          </a:p>
          <a:p>
            <a:pPr marL="0" marR="0">
              <a:lnSpc>
                <a:spcPts val="1291"/>
              </a:lnSpc>
              <a:spcBef>
                <a:spcPts val="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indicates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86700" y="3957019"/>
            <a:ext cx="1692313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1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overvalued.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72938" y="4297074"/>
            <a:ext cx="1521828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VAOJGI+Raleway-Bold"/>
                <a:cs typeface="VAOJGI+Raleway-Bold"/>
              </a:rPr>
              <a:t>CAGR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(2018-2023e)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3325" y="4458123"/>
            <a:ext cx="148477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5047788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28">
                <a:solidFill>
                  <a:srgbClr val="073763"/>
                </a:solidFill>
                <a:latin typeface="VAOJGI+Raleway-Bold"/>
                <a:cs typeface="VAOJGI+Raleway-Bold"/>
              </a:rPr>
              <a:t>EV/EBITDA</a:t>
            </a:r>
            <a:r>
              <a:rPr dirty="0" sz="1650" spc="-9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vs.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Sales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7">
                <a:solidFill>
                  <a:srgbClr val="073763"/>
                </a:solidFill>
                <a:latin typeface="VAOJGI+Raleway-Bold"/>
                <a:cs typeface="VAOJGI+Raleway-Bold"/>
              </a:rPr>
              <a:t>CAGR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CAGR</a:t>
            </a:r>
            <a:r>
              <a:rPr dirty="0" sz="1250" spc="1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Comparisons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amongst</a:t>
            </a:r>
            <a:r>
              <a:rPr dirty="0" sz="12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49">
                <a:solidFill>
                  <a:srgbClr val="073763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250" spc="4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Peer</a:t>
            </a:r>
            <a:r>
              <a:rPr dirty="0" sz="12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Group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38981" y="812835"/>
            <a:ext cx="3590391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5" u="sng">
                <a:solidFill>
                  <a:srgbClr val="000000"/>
                </a:solidFill>
                <a:latin typeface="VAOJGI+Raleway-Bold"/>
                <a:cs typeface="VAOJGI+Raleway-Bold"/>
              </a:rPr>
              <a:t>EV/EBITDA</a:t>
            </a:r>
            <a:r>
              <a:rPr dirty="0" sz="1200" spc="-34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(2021e)</a:t>
            </a:r>
            <a:r>
              <a:rPr dirty="0" sz="1200" spc="-4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spc="-14" u="sng">
                <a:solidFill>
                  <a:srgbClr val="000000"/>
                </a:solidFill>
                <a:latin typeface="VAOJGI+Raleway-Bold"/>
                <a:cs typeface="VAOJGI+Raleway-Bold"/>
              </a:rPr>
              <a:t>vs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200" spc="-12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spc="-15" u="sng">
                <a:solidFill>
                  <a:srgbClr val="000000"/>
                </a:solidFill>
                <a:latin typeface="VAOJGI+Raleway-Bold"/>
                <a:cs typeface="VAOJGI+Raleway-Bold"/>
              </a:rPr>
              <a:t>CAGR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u="sng">
                <a:solidFill>
                  <a:srgbClr val="000000"/>
                </a:solidFill>
                <a:latin typeface="VAOJGI+Raleway-Bold"/>
                <a:cs typeface="VAOJGI+Raleway-Bold"/>
              </a:rPr>
              <a:t>(2018-2023e)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31182" y="844760"/>
            <a:ext cx="972464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7" u="sng">
                <a:solidFill>
                  <a:srgbClr val="000000"/>
                </a:solidFill>
                <a:latin typeface="VAOJGI+Raleway-Bold"/>
                <a:cs typeface="VAOJGI+Raleway-Bold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36700" y="1164165"/>
            <a:ext cx="1703622" cy="491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000" spc="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2021e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EV/EBITDA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trading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higher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36700" y="1621365"/>
            <a:ext cx="118897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18.01x.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36700" y="1773765"/>
            <a:ext cx="1676018" cy="644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Furthermore,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4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peer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groups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trading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below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line.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8850" y="2299017"/>
            <a:ext cx="1263413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Current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Market: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18.01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36700" y="2535765"/>
            <a:ext cx="1668526" cy="1101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000" spc="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relatively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EV/EBITDA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demonstrates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overvaluation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compared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peer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groups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36700" y="3754965"/>
            <a:ext cx="145745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both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EV/Sales</a:t>
            </a:r>
            <a:r>
              <a:rPr dirty="0" sz="10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36700" y="3907365"/>
            <a:ext cx="1672844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EV/EBITDA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metrics,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signiﬁcantly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overvalued.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72938" y="4202036"/>
            <a:ext cx="1521828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VAOJGI+Raleway-Bold"/>
                <a:cs typeface="VAOJGI+Raleway-Bold"/>
              </a:rPr>
              <a:t>CAGR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(2018-2023e)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3325" y="4458123"/>
            <a:ext cx="148477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4131160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Comparable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17">
                <a:solidFill>
                  <a:srgbClr val="073763"/>
                </a:solidFill>
                <a:latin typeface="VAOJGI+Raleway-Bold"/>
                <a:cs typeface="VAOJGI+Raleway-Bold"/>
              </a:rPr>
              <a:t>M&amp;A</a:t>
            </a:r>
            <a:r>
              <a:rPr dirty="0" sz="1650" spc="-14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Transaction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Multiples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AI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2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Development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18" y="953718"/>
            <a:ext cx="4826407" cy="3818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5791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Past</a:t>
            </a:r>
            <a:r>
              <a:rPr dirty="0" sz="11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Transaction</a:t>
            </a: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Multiples:</a:t>
            </a: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100" spc="-37">
                <a:solidFill>
                  <a:srgbClr val="000000"/>
                </a:solidFill>
                <a:latin typeface="VAOJGI+Raleway-Bold"/>
                <a:cs typeface="VAOJGI+Raleway-Bold"/>
              </a:rPr>
              <a:t>LTM</a:t>
            </a:r>
            <a:r>
              <a:rPr dirty="0" sz="1100" spc="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100" spc="-14">
                <a:solidFill>
                  <a:srgbClr val="000000"/>
                </a:solidFill>
                <a:latin typeface="VAOJGI+Raleway-Bold"/>
                <a:cs typeface="VAOJGI+Raleway-Bold"/>
              </a:rPr>
              <a:t>EV/EBITDA</a:t>
            </a:r>
          </a:p>
          <a:p>
            <a:pPr marL="0" marR="0">
              <a:lnSpc>
                <a:spcPts val="1174"/>
              </a:lnSpc>
              <a:spcBef>
                <a:spcPts val="241"/>
              </a:spcBef>
              <a:spcAft>
                <a:spcPts val="0"/>
              </a:spcAft>
            </a:pPr>
            <a:r>
              <a:rPr dirty="0" sz="1000" spc="-13">
                <a:solidFill>
                  <a:srgbClr val="000000"/>
                </a:solidFill>
                <a:latin typeface="VAOJGI+Raleway-Bold"/>
                <a:cs typeface="VAOJGI+Raleway-Bold"/>
              </a:rPr>
              <a:t>EV/EBITDA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56456" y="964694"/>
            <a:ext cx="904125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4" u="sng">
                <a:solidFill>
                  <a:srgbClr val="000000"/>
                </a:solidFill>
                <a:latin typeface="VAOJGI+Raleway-Bold"/>
                <a:cs typeface="VAOJGI+Raleway-Bold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24825" y="1360264"/>
            <a:ext cx="69291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Although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03842" y="1360264"/>
            <a:ext cx="86321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comparable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24825" y="1512664"/>
            <a:ext cx="2133854" cy="796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EV/EBITDA</a:t>
            </a:r>
            <a:r>
              <a:rPr dirty="0" sz="1000" spc="4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M&amp;A</a:t>
            </a:r>
            <a:r>
              <a:rPr dirty="0" sz="1000" spc="39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000" spc="4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give</a:t>
            </a:r>
            <a:r>
              <a:rPr dirty="0" sz="1000" spc="9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rough</a:t>
            </a:r>
            <a:r>
              <a:rPr dirty="0" sz="1000" spc="9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estimation</a:t>
            </a:r>
            <a:r>
              <a:rPr dirty="0" sz="10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4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000" spc="38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after</a:t>
            </a:r>
            <a:r>
              <a:rPr dirty="0" sz="1000" spc="36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 spc="38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potential</a:t>
            </a:r>
            <a:r>
              <a:rPr dirty="0" sz="1000" spc="35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NVDA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acquisition,</a:t>
            </a:r>
            <a:r>
              <a:rPr dirty="0" sz="1000" spc="6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they</a:t>
            </a:r>
            <a:r>
              <a:rPr dirty="0" sz="1000" spc="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000" spc="7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1000" spc="7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 spc="6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accurate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metric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because…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344" y="1572358"/>
            <a:ext cx="3571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80x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98575" y="1736473"/>
            <a:ext cx="60319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01700" y="1736473"/>
            <a:ext cx="60319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80862" y="1838348"/>
            <a:ext cx="60319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9344" y="1877158"/>
            <a:ext cx="357162" cy="2313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70x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60x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50x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40x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30x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20x</a:t>
            </a:r>
          </a:p>
          <a:p>
            <a:pPr marL="0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10x</a:t>
            </a:r>
          </a:p>
          <a:p>
            <a:pPr marL="134079" marR="0">
              <a:lnSpc>
                <a:spcPts val="1117"/>
              </a:lnSpc>
              <a:spcBef>
                <a:spcPts val="12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924825" y="2427065"/>
            <a:ext cx="23075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01685" y="2427065"/>
            <a:ext cx="45554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Sizes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701938" y="2427065"/>
            <a:ext cx="26987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014104" y="2427065"/>
            <a:ext cx="34353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03741" y="2427065"/>
            <a:ext cx="65786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targeted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06200" y="2465173"/>
            <a:ext cx="60319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810000" y="2450561"/>
            <a:ext cx="60319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924825" y="2579465"/>
            <a:ext cx="79959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836558" y="2579465"/>
            <a:ext cx="25412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203334" y="2579465"/>
            <a:ext cx="86321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comparable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24825" y="2731865"/>
            <a:ext cx="210540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transactions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vary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signiﬁcantly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24825" y="3036665"/>
            <a:ext cx="2137282" cy="491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Premiums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paid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these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target</a:t>
            </a:r>
            <a:r>
              <a:rPr dirty="0" sz="1000" spc="8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1000" spc="8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could</a:t>
            </a:r>
            <a:r>
              <a:rPr dirty="0" sz="1000" spc="78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vary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greatly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case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4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AMD/NVDA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810750" y="3168578"/>
            <a:ext cx="483971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94425" y="3394952"/>
            <a:ext cx="705065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Median: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19.4x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830824" y="3516699"/>
            <a:ext cx="60319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924825" y="3646264"/>
            <a:ext cx="2139188" cy="491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3.</a:t>
            </a:r>
            <a:r>
              <a:rPr dirty="0" sz="1000" spc="1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Synergies</a:t>
            </a:r>
            <a:r>
              <a:rPr dirty="0" sz="1000" spc="1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also</a:t>
            </a:r>
            <a:r>
              <a:rPr dirty="0" sz="1000" spc="1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diﬀer</a:t>
            </a:r>
            <a:r>
              <a:rPr dirty="0" sz="1000" spc="9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 spc="1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 spc="1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case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 spc="2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case</a:t>
            </a:r>
            <a:r>
              <a:rPr dirty="0" sz="1000" spc="2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basis,</a:t>
            </a:r>
            <a:r>
              <a:rPr dirty="0" sz="1000" spc="2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000" spc="2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each</a:t>
            </a:r>
            <a:r>
              <a:rPr dirty="0" sz="1000" spc="2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own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unique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oﬀerings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87312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501712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416112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2016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330512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2017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276574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159312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073712" y="4207867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2020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3325" y="4458123"/>
            <a:ext cx="258194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3679" y="1395450"/>
            <a:ext cx="6030593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Financial</a:t>
            </a:r>
            <a:r>
              <a:rPr dirty="0" sz="5000" spc="-30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1622" y="3799646"/>
            <a:ext cx="1847926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1">
                <a:solidFill>
                  <a:srgbClr val="ffffff"/>
                </a:solidFill>
                <a:latin typeface="VAOJGI+Raleway-Bold"/>
                <a:cs typeface="VAOJGI+Raleway-Bold"/>
              </a:rPr>
              <a:t>COMPARABLES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9598" y="3799646"/>
            <a:ext cx="3032296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DISCOUNTED</a:t>
            </a:r>
            <a:r>
              <a:rPr dirty="0" sz="1800" spc="-16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 spc="-11">
                <a:solidFill>
                  <a:srgbClr val="ffffff"/>
                </a:solidFill>
                <a:latin typeface="VAOJGI+Raleway-Bold"/>
                <a:cs typeface="VAOJGI+Raleway-Bold"/>
              </a:rPr>
              <a:t>CASH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 spc="-26">
                <a:solidFill>
                  <a:srgbClr val="ffffff"/>
                </a:solidFill>
                <a:latin typeface="VAOJGI+Raleway-Bold"/>
                <a:cs typeface="VAOJGI+Raleway-Bold"/>
              </a:rPr>
              <a:t>FLOW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2370" y="3801871"/>
            <a:ext cx="1415872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SYNERGIES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49231" y="1395450"/>
            <a:ext cx="5999479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pc="-25">
                <a:solidFill>
                  <a:srgbClr val="ffffff"/>
                </a:solidFill>
                <a:latin typeface="HHHIJV+Raleway-Regular"/>
                <a:cs typeface="HHHIJV+Raleway-Regular"/>
              </a:rPr>
              <a:t>Executive</a:t>
            </a:r>
            <a:r>
              <a:rPr dirty="0" sz="5000" spc="2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18359" y="2837406"/>
            <a:ext cx="2237105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-30">
                <a:solidFill>
                  <a:srgbClr val="ffffff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400" spc="16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Course</a:t>
            </a:r>
            <a:r>
              <a:rPr dirty="0" sz="1400" spc="-12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of</a:t>
            </a:r>
            <a:r>
              <a:rPr dirty="0" sz="1400" spc="-76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Action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4596864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21">
                <a:solidFill>
                  <a:srgbClr val="073763"/>
                </a:solidFill>
                <a:latin typeface="VAOJGI+Raleway-Bold"/>
                <a:cs typeface="VAOJGI+Raleway-Bold"/>
              </a:rPr>
              <a:t>Revenue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Breakdown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Projections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2025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12" y="761852"/>
            <a:ext cx="418757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56%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between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2020-2025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1162" y="761852"/>
            <a:ext cx="410895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Semi-C</a:t>
            </a:r>
            <a:r>
              <a:rPr dirty="0" sz="1000" spc="2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63%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between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2020-2025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712" y="914252"/>
            <a:ext cx="341388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Predicted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Graphics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2020-2025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1162" y="914252"/>
            <a:ext cx="436600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Predicted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Enterprise,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Embedded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Semi-Custom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2020-2025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78963" y="1104715"/>
            <a:ext cx="45742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56%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02251" y="1149265"/>
            <a:ext cx="45742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63%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712" y="2660015"/>
            <a:ext cx="426326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Combined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expected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56%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between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2020-2025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30237" y="2644615"/>
            <a:ext cx="140550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Breakdown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712" y="2812415"/>
            <a:ext cx="223227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Predicted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2020-2025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730237" y="2797015"/>
            <a:ext cx="357365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Both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Forecasts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Trend</a:t>
            </a:r>
            <a:r>
              <a:rPr dirty="0" sz="1000" spc="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Upward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01212" y="3044755"/>
            <a:ext cx="221437" cy="11373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54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5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84550" y="3040786"/>
            <a:ext cx="3845661" cy="1467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Each</a:t>
            </a:r>
            <a:r>
              <a:rPr dirty="0" sz="900" spc="47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segment’s</a:t>
            </a:r>
            <a:r>
              <a:rPr dirty="0" sz="900" spc="48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900" spc="47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forecasts</a:t>
            </a:r>
            <a:r>
              <a:rPr dirty="0" sz="900" spc="47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demonstrate</a:t>
            </a:r>
            <a:r>
              <a:rPr dirty="0" sz="900" spc="47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steady</a:t>
            </a:r>
            <a:r>
              <a:rPr dirty="0" sz="900" spc="44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upward</a:t>
            </a:r>
          </a:p>
          <a:p>
            <a:pPr marL="0" marR="0">
              <a:lnSpc>
                <a:spcPts val="1056"/>
              </a:lnSpc>
              <a:spcBef>
                <a:spcPts val="16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2025,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resulting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cumulative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</a:p>
          <a:p>
            <a:pPr marL="0" marR="0">
              <a:lnSpc>
                <a:spcPts val="1056"/>
              </a:lnSpc>
              <a:spcBef>
                <a:spcPts val="21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These</a:t>
            </a:r>
            <a:r>
              <a:rPr dirty="0" sz="900" spc="5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trends</a:t>
            </a:r>
            <a:r>
              <a:rPr dirty="0" sz="900" spc="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demonstrate</a:t>
            </a:r>
            <a:r>
              <a:rPr dirty="0" sz="900" spc="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continued</a:t>
            </a:r>
            <a:r>
              <a:rPr dirty="0" sz="900" spc="5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  <a:r>
              <a:rPr dirty="0" sz="900" spc="5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900" spc="8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900" spc="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1056"/>
              </a:lnSpc>
              <a:spcBef>
                <a:spcPts val="21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lines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years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come</a:t>
            </a:r>
          </a:p>
          <a:p>
            <a:pPr marL="0" marR="0">
              <a:lnSpc>
                <a:spcPts val="1056"/>
              </a:lnSpc>
              <a:spcBef>
                <a:spcPts val="21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9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Graphics</a:t>
            </a:r>
            <a:r>
              <a:rPr dirty="0" sz="9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9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 spc="9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expected</a:t>
            </a:r>
            <a:r>
              <a:rPr dirty="0" sz="900" spc="9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 spc="10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exhibit</a:t>
            </a:r>
            <a:r>
              <a:rPr dirty="0" sz="900" spc="9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higher</a:t>
            </a:r>
            <a:r>
              <a:rPr dirty="0" sz="900" spc="7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</a:p>
          <a:p>
            <a:pPr marL="0" marR="0">
              <a:lnSpc>
                <a:spcPts val="1056"/>
              </a:lnSpc>
              <a:spcBef>
                <a:spcPts val="16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sales,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generating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$14,773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2025</a:t>
            </a:r>
          </a:p>
          <a:p>
            <a:pPr marL="0" marR="0">
              <a:lnSpc>
                <a:spcPts val="1056"/>
              </a:lnSpc>
              <a:spcBef>
                <a:spcPts val="21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Semi-C</a:t>
            </a:r>
            <a:r>
              <a:rPr dirty="0" sz="900" spc="18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900" spc="18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 spc="18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expected</a:t>
            </a:r>
            <a:r>
              <a:rPr dirty="0" sz="900" spc="19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 spc="19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grow</a:t>
            </a:r>
            <a:r>
              <a:rPr dirty="0" sz="900" spc="17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900" spc="19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 spc="18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accelerated</a:t>
            </a:r>
            <a:r>
              <a:rPr dirty="0" sz="900" spc="19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900" spc="16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while</a:t>
            </a:r>
          </a:p>
          <a:p>
            <a:pPr marL="0" marR="0">
              <a:lnSpc>
                <a:spcPts val="1056"/>
              </a:lnSpc>
              <a:spcBef>
                <a:spcPts val="21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contributing</a:t>
            </a:r>
            <a:r>
              <a:rPr dirty="0" sz="900" spc="1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adequate</a:t>
            </a:r>
            <a:r>
              <a:rPr dirty="0" sz="900" spc="1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900" spc="1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 spc="9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AMD,</a:t>
            </a:r>
            <a:r>
              <a:rPr dirty="0" sz="900" spc="9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 spc="1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 spc="1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900" spc="1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$8,826</a:t>
            </a:r>
            <a:r>
              <a:rPr dirty="0" sz="900" spc="1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0" marR="0">
              <a:lnSpc>
                <a:spcPts val="1056"/>
              </a:lnSpc>
              <a:spcBef>
                <a:spcPts val="21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year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7075" y="3139875"/>
            <a:ext cx="2466340" cy="428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Enterprise,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Embedded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Semi-Custom</a:t>
            </a:r>
          </a:p>
          <a:p>
            <a:pPr marL="0" marR="0">
              <a:lnSpc>
                <a:spcPts val="1117"/>
              </a:lnSpc>
              <a:spcBef>
                <a:spcPts val="89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Computing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Graphics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1250" y="4503148"/>
            <a:ext cx="348834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(Witkowski,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(WSTS,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3096176" cy="462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Discounted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Cash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Flow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(Part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1)</a:t>
            </a:r>
          </a:p>
          <a:p>
            <a:pPr marL="0" marR="0">
              <a:lnSpc>
                <a:spcPts val="14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250" spc="-5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1250" y="4503148"/>
            <a:ext cx="160868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IQ,2020)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3110738" cy="4449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Discounted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Cash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Flow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(Part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2)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 spc="-48">
                <a:solidFill>
                  <a:srgbClr val="073763"/>
                </a:solidFill>
                <a:latin typeface="HHHIJV+Raleway-Regular"/>
                <a:cs typeface="HHHIJV+Raleway-Regular"/>
              </a:rPr>
              <a:t>WACC</a:t>
            </a:r>
            <a:r>
              <a:rPr dirty="0" sz="1250" spc="3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Calculation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949" y="691277"/>
            <a:ext cx="134416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WACC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Assumptions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98250" y="696465"/>
            <a:ext cx="132054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6" u="sng">
                <a:solidFill>
                  <a:srgbClr val="000000"/>
                </a:solidFill>
                <a:latin typeface="VAOJGI+Raleway-Bold"/>
                <a:cs typeface="VAOJGI+Raleway-Bold"/>
              </a:rPr>
              <a:t>Total</a:t>
            </a:r>
            <a:r>
              <a:rPr dirty="0" sz="1000" spc="-1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Capitalization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8250" y="1933515"/>
            <a:ext cx="171348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WACC</a:t>
            </a:r>
            <a:r>
              <a:rPr dirty="0" sz="1000" spc="2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Sensitivity</a:t>
            </a:r>
            <a:r>
              <a:rPr dirty="0" sz="1000" spc="-63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8950" y="2071140"/>
            <a:ext cx="1719579" cy="1285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Cost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Debt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  <a:p>
            <a:pPr marL="0" marR="0">
              <a:lnSpc>
                <a:spcPts val="1174"/>
              </a:lnSpc>
              <a:spcBef>
                <a:spcPts val="742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Cost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Equity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80135" y="3368377"/>
            <a:ext cx="1248334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spc="-41">
                <a:solidFill>
                  <a:srgbClr val="000000"/>
                </a:solidFill>
                <a:latin typeface="VAOJGI+Raleway-Bold"/>
                <a:cs typeface="VAOJGI+Raleway-Bold"/>
              </a:rPr>
              <a:t>WACC</a:t>
            </a:r>
            <a:r>
              <a:rPr dirty="0" sz="1300" spc="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=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6.61%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58168" y="3788822"/>
            <a:ext cx="213766" cy="639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893"/>
              </a:lnSpc>
              <a:spcBef>
                <a:spcPts val="10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893"/>
              </a:lnSpc>
              <a:spcBef>
                <a:spcPts val="10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48075" y="3785294"/>
            <a:ext cx="3381756" cy="7669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Weighted</a:t>
            </a:r>
            <a:r>
              <a:rPr dirty="0" sz="8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Cost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Capital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(WACC)</a:t>
            </a:r>
            <a:r>
              <a:rPr dirty="0" sz="8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represents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lenders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shareholders.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WACC</a:t>
            </a:r>
            <a:r>
              <a:rPr dirty="0" sz="800" spc="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6.61%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represents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required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(discount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rate)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necessary</a:t>
            </a:r>
            <a:r>
              <a:rPr dirty="0" sz="8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DCF</a:t>
            </a:r>
            <a:r>
              <a:rPr dirty="0" sz="8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analysis.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Furthermore,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indicates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8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must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pay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investors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$0.0661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8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$1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received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funding.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250" y="4503148"/>
            <a:ext cx="160868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IQ,2020)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4085722" cy="4936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DCF</a:t>
            </a:r>
            <a:r>
              <a:rPr dirty="0" sz="1650" spc="-5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Sensitivity</a:t>
            </a:r>
            <a:r>
              <a:rPr dirty="0" sz="1650" spc="-1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453"/>
              </a:lnSpc>
              <a:spcBef>
                <a:spcPts val="21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Exit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Perpetual</a:t>
            </a:r>
            <a:r>
              <a:rPr dirty="0" sz="1250" spc="-3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Rate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(PGR)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800" y="747965"/>
            <a:ext cx="2416937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Exit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Multiple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Method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Calculation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EBITDA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5272" y="810515"/>
            <a:ext cx="2720340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9144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Perpetual</a:t>
            </a:r>
            <a:r>
              <a:rPr dirty="0" sz="1000" spc="-34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Rate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(PGR)</a:t>
            </a:r>
            <a:r>
              <a:rPr dirty="0" sz="1000" spc="-1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Method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Calculation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Terminal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16925" y="1449869"/>
            <a:ext cx="1686864" cy="13755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Exit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Method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used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1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calculate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terminal</a:t>
            </a:r>
            <a:r>
              <a:rPr dirty="0" sz="1100" spc="-6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291"/>
              </a:lnSpc>
              <a:spcBef>
                <a:spcPts val="78"/>
              </a:spcBef>
              <a:spcAft>
                <a:spcPts val="0"/>
              </a:spcAft>
            </a:pPr>
            <a:r>
              <a:rPr dirty="0" sz="11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Company’s</a:t>
            </a:r>
            <a:r>
              <a:rPr dirty="0" sz="1100" spc="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FCFs,</a:t>
            </a:r>
            <a:r>
              <a:rPr dirty="0" sz="11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under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assumption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1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1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11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determined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end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projection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period.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03250" y="1793969"/>
            <a:ext cx="1610169" cy="872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Perpetual</a:t>
            </a:r>
            <a:r>
              <a:rPr dirty="0" sz="11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Method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assumes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constant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cash</a:t>
            </a:r>
          </a:p>
          <a:p>
            <a:pPr marL="0" marR="0">
              <a:lnSpc>
                <a:spcPts val="1291"/>
              </a:lnSpc>
              <a:spcBef>
                <a:spcPts val="7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ﬂow</a:t>
            </a:r>
            <a:r>
              <a:rPr dirty="0" sz="11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generation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perpetuity.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1250" y="450314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4628467" cy="4936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29">
                <a:solidFill>
                  <a:srgbClr val="073763"/>
                </a:solidFill>
                <a:latin typeface="VAOJGI+Raleway-Bold"/>
                <a:cs typeface="VAOJGI+Raleway-Bold"/>
              </a:rPr>
              <a:t>Fair</a:t>
            </a:r>
            <a:r>
              <a:rPr dirty="0" sz="1650" spc="-3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Enterprise</a:t>
            </a:r>
            <a:r>
              <a:rPr dirty="0" sz="1650" spc="-7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9">
                <a:solidFill>
                  <a:srgbClr val="073763"/>
                </a:solidFill>
                <a:latin typeface="VAOJGI+Raleway-Bold"/>
                <a:cs typeface="VAOJGI+Raleway-Bold"/>
              </a:rPr>
              <a:t>Value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Determination</a:t>
            </a:r>
          </a:p>
          <a:p>
            <a:pPr marL="0" marR="0">
              <a:lnSpc>
                <a:spcPts val="1453"/>
              </a:lnSpc>
              <a:spcBef>
                <a:spcPts val="21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Enterprise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Equity</a:t>
            </a:r>
            <a:r>
              <a:rPr dirty="0" sz="1250" spc="-7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250" spc="1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Bridge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Football</a:t>
            </a:r>
            <a:r>
              <a:rPr dirty="0" sz="1250" spc="-2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Field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EV</a:t>
            </a:r>
            <a:r>
              <a:rPr dirty="0" sz="1250" spc="-4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Range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800" y="810515"/>
            <a:ext cx="215607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Enterprise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Equity</a:t>
            </a:r>
            <a:r>
              <a:rPr dirty="0" sz="1000" spc="-65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4" u="sng">
                <a:solidFill>
                  <a:srgbClr val="000000"/>
                </a:solidFill>
                <a:latin typeface="VAOJGI+Raleway-Bold"/>
                <a:cs typeface="VAOJGI+Raleway-Bold"/>
              </a:rPr>
              <a:t>Value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Bridge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Waterfall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Chart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5460" y="879515"/>
            <a:ext cx="2437764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887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Football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Field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Enterprise</a:t>
            </a:r>
            <a:r>
              <a:rPr dirty="0" sz="10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07200" y="3569211"/>
            <a:ext cx="193205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EV</a:t>
            </a:r>
            <a:r>
              <a:rPr dirty="0" sz="9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Range: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$70-75B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3000" y="3713861"/>
            <a:ext cx="1964969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Enterprise</a:t>
            </a:r>
            <a:r>
              <a:rPr dirty="0" sz="9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9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(2020A):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$96.72B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+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Cash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$2.29B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$0.57B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07200" y="3774951"/>
            <a:ext cx="1382153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EV: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$72.5B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07200" y="3980690"/>
            <a:ext cx="3059296" cy="3780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Therefore,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900" spc="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u="sng">
                <a:solidFill>
                  <a:srgbClr val="000000"/>
                </a:solidFill>
                <a:latin typeface="VAOJGI+Raleway-Bold"/>
                <a:cs typeface="VAOJGI+Raleway-Bold"/>
              </a:rPr>
              <a:t>intrinsic</a:t>
            </a:r>
            <a:r>
              <a:rPr dirty="0" sz="900" spc="-2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lower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  <a:p>
            <a:pPr marL="0" marR="0">
              <a:lnSpc>
                <a:spcPts val="1056"/>
              </a:lnSpc>
              <a:spcBef>
                <a:spcPts val="51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~$97B,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signifying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u="sng">
                <a:solidFill>
                  <a:srgbClr val="000000"/>
                </a:solidFill>
                <a:latin typeface="VAOJGI+Raleway-Bold"/>
                <a:cs typeface="VAOJGI+Raleway-Bold"/>
              </a:rPr>
              <a:t>overvaluation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3000" y="4193921"/>
            <a:ext cx="128362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Equity</a:t>
            </a:r>
            <a:r>
              <a:rPr dirty="0" sz="9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$98.43B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250" y="450314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5851528" cy="4936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Scenario</a:t>
            </a:r>
            <a:r>
              <a:rPr dirty="0" sz="1650" spc="-6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453"/>
              </a:lnSpc>
              <a:spcBef>
                <a:spcPts val="210"/>
              </a:spcBef>
              <a:spcAft>
                <a:spcPts val="0"/>
              </a:spcAft>
            </a:pPr>
            <a:r>
              <a:rPr dirty="0" sz="1250" spc="-29">
                <a:solidFill>
                  <a:srgbClr val="073763"/>
                </a:solidFill>
                <a:latin typeface="HHHIJV+Raleway-Regular"/>
                <a:cs typeface="HHHIJV+Raleway-Regular"/>
              </a:rPr>
              <a:t>Bear,</a:t>
            </a:r>
            <a:r>
              <a:rPr dirty="0" sz="1250" spc="2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Base,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Bull</a:t>
            </a:r>
            <a:r>
              <a:rPr dirty="0" sz="1250" spc="-3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Projections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50">
                <a:solidFill>
                  <a:srgbClr val="073763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250" spc="4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Segments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2500" y="726102"/>
            <a:ext cx="2249805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Computing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Graphics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 spc="-92">
                <a:solidFill>
                  <a:srgbClr val="000000"/>
                </a:solidFill>
                <a:latin typeface="HHHIJV+Raleway-Regular"/>
                <a:cs typeface="HHHIJV+Raleway-Regular"/>
              </a:rPr>
              <a:t>YoY</a:t>
            </a:r>
            <a:r>
              <a:rPr dirty="0" sz="1000" spc="5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Projections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(%)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71351" y="754915"/>
            <a:ext cx="324662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Enterprise,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Embedded,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Semi-Custom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67922" y="907315"/>
            <a:ext cx="224980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92">
                <a:solidFill>
                  <a:srgbClr val="000000"/>
                </a:solidFill>
                <a:latin typeface="HHHIJV+Raleway-Regular"/>
                <a:cs typeface="HHHIJV+Raleway-Regular"/>
              </a:rPr>
              <a:t>YoY</a:t>
            </a:r>
            <a:r>
              <a:rPr dirty="0" sz="1000" spc="5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Projections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(%)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2462" y="3303732"/>
            <a:ext cx="2029507" cy="282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0596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BEAR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CASE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SCENARIO</a:t>
            </a:r>
          </a:p>
          <a:p>
            <a:pPr marL="0" marR="0">
              <a:lnSpc>
                <a:spcPts val="821"/>
              </a:lnSpc>
              <a:spcBef>
                <a:spcPts val="1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1.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GLOBAL</a:t>
            </a:r>
            <a:r>
              <a:rPr dirty="0" sz="700" spc="-2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700" spc="-2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 spc="-16">
                <a:solidFill>
                  <a:srgbClr val="000000"/>
                </a:solidFill>
                <a:latin typeface="VAOJGI+Raleway-Bold"/>
                <a:cs typeface="VAOJGI+Raleway-Bold"/>
              </a:rPr>
              <a:t>SUPPLY: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16799" y="3303732"/>
            <a:ext cx="2025341" cy="282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4505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BASE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CASE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SCENARIO</a:t>
            </a:r>
          </a:p>
          <a:p>
            <a:pPr marL="0" marR="0">
              <a:lnSpc>
                <a:spcPts val="821"/>
              </a:lnSpc>
              <a:spcBef>
                <a:spcPts val="1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1.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GLOBAL</a:t>
            </a:r>
            <a:r>
              <a:rPr dirty="0" sz="700" spc="-2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700" spc="-2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 spc="-16">
                <a:solidFill>
                  <a:srgbClr val="000000"/>
                </a:solidFill>
                <a:latin typeface="VAOJGI+Raleway-Bold"/>
                <a:cs typeface="VAOJGI+Raleway-Bold"/>
              </a:rPr>
              <a:t>SUPPLY: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1137" y="3303732"/>
            <a:ext cx="2049234" cy="282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2611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BULL</a:t>
            </a:r>
            <a:r>
              <a:rPr dirty="0" sz="800" spc="-1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CASE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800" u="sng">
                <a:solidFill>
                  <a:srgbClr val="000000"/>
                </a:solidFill>
                <a:latin typeface="VAOJGI+Raleway-Bold"/>
                <a:cs typeface="VAOJGI+Raleway-Bold"/>
              </a:rPr>
              <a:t>SCENARIO</a:t>
            </a:r>
          </a:p>
          <a:p>
            <a:pPr marL="0" marR="0">
              <a:lnSpc>
                <a:spcPts val="821"/>
              </a:lnSpc>
              <a:spcBef>
                <a:spcPts val="1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1.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GLOBAL</a:t>
            </a:r>
            <a:r>
              <a:rPr dirty="0" sz="700" spc="-2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700" spc="-2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 spc="-16">
                <a:solidFill>
                  <a:srgbClr val="000000"/>
                </a:solidFill>
                <a:latin typeface="VAOJGI+Raleway-Bold"/>
                <a:cs typeface="VAOJGI+Raleway-Bold"/>
              </a:rPr>
              <a:t>SUPPLY: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2462" y="3566368"/>
            <a:ext cx="2559901" cy="2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global</a:t>
            </a:r>
            <a:r>
              <a:rPr dirty="0" sz="700" spc="-18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chip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shortage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fails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subside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production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falls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2.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PRODUCT</a:t>
            </a:r>
            <a:r>
              <a:rPr dirty="0" sz="7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PRICING: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216799" y="3566368"/>
            <a:ext cx="2724010" cy="2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global</a:t>
            </a:r>
            <a:r>
              <a:rPr dirty="0" sz="700" spc="-18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chip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shortage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slowly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subsides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supply</a:t>
            </a:r>
            <a:r>
              <a:rPr dirty="0" sz="700" spc="-1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continues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restore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31137" y="3566368"/>
            <a:ext cx="2792463" cy="2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global</a:t>
            </a:r>
            <a:r>
              <a:rPr dirty="0" sz="700" spc="-18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chip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shortage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subsides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faster</a:t>
            </a:r>
            <a:r>
              <a:rPr dirty="0" sz="700" spc="-11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than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expected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supply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skyrockets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02462" y="3811732"/>
            <a:ext cx="2450909" cy="387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due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supply</a:t>
            </a:r>
            <a:r>
              <a:rPr dirty="0" sz="700" spc="-1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shortages,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price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per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product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skyrockets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decreases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consumer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demand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3.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COMPETITION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7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MARKET: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16799" y="3811732"/>
            <a:ext cx="2580525" cy="387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2.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PRODUCT</a:t>
            </a:r>
            <a:r>
              <a:rPr dirty="0" sz="7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PRICING: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price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charged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per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product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remains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same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supply</a:t>
            </a:r>
            <a:r>
              <a:rPr dirty="0" sz="700" spc="-1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grows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3.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COMPETITION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7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MARKET: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31137" y="3811732"/>
            <a:ext cx="2587636" cy="387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2.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PRODUCT</a:t>
            </a:r>
            <a:r>
              <a:rPr dirty="0" sz="7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PRICING: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due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large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amounts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of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supply,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lower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prices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are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charged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consumer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demand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booms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2462" y="4179777"/>
            <a:ext cx="2571013" cy="2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due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intense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competition</a:t>
            </a:r>
            <a:r>
              <a:rPr dirty="0" sz="700" spc="-19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within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semiconductors,</a:t>
            </a:r>
            <a:r>
              <a:rPr dirty="0" sz="700" spc="-18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AMD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loses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market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share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faces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further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reductions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in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demand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216799" y="4179777"/>
            <a:ext cx="2787396" cy="2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AMD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maintains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fairly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constant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slice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of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the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semiconductor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market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continues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to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face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similar</a:t>
            </a:r>
            <a:r>
              <a:rPr dirty="0" sz="700" spc="-13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competitive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pressures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31137" y="4179777"/>
            <a:ext cx="2597595" cy="2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3.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COMPETITION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7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MARKET:</a:t>
            </a:r>
          </a:p>
          <a:p>
            <a:pPr marL="0" marR="0">
              <a:lnSpc>
                <a:spcPts val="821"/>
              </a:lnSpc>
              <a:spcBef>
                <a:spcPts val="194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AMD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claims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larger</a:t>
            </a:r>
            <a:r>
              <a:rPr dirty="0" sz="700" spc="-11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market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share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demand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grows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700">
                <a:solidFill>
                  <a:srgbClr val="000000"/>
                </a:solidFill>
                <a:latin typeface="QWQPPK+Raleway-Italic"/>
                <a:cs typeface="QWQPPK+Raleway-Italic"/>
              </a:rPr>
              <a:t>further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1250" y="4503148"/>
            <a:ext cx="4422523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(Trefis,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33679" y="1395450"/>
            <a:ext cx="6030593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III.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Financial</a:t>
            </a:r>
            <a:r>
              <a:rPr dirty="0" sz="5000" spc="-30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1">
                <a:solidFill>
                  <a:srgbClr val="ffffff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00799" y="2662193"/>
            <a:ext cx="4500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850" y="2695543"/>
            <a:ext cx="415899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21300" y="2695543"/>
            <a:ext cx="453237" cy="6643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30"/>
              </a:lnSpc>
              <a:spcBef>
                <a:spcPts val="0"/>
              </a:spcBef>
              <a:spcAft>
                <a:spcPts val="0"/>
              </a:spcAft>
            </a:pPr>
            <a:r>
              <a:rPr dirty="0" sz="4200">
                <a:solidFill>
                  <a:srgbClr val="ffffff"/>
                </a:solidFill>
                <a:latin typeface="VAOJGI+Raleway-Bold"/>
                <a:cs typeface="VAOJGI+Raleway-Bold"/>
              </a:rPr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1622" y="3799646"/>
            <a:ext cx="1847926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11">
                <a:solidFill>
                  <a:srgbClr val="ffffff"/>
                </a:solidFill>
                <a:latin typeface="VAOJGI+Raleway-Bold"/>
                <a:cs typeface="VAOJGI+Raleway-Bold"/>
              </a:rPr>
              <a:t>COMPARABLES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59598" y="3799646"/>
            <a:ext cx="3032296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DISCOUNTED</a:t>
            </a:r>
            <a:r>
              <a:rPr dirty="0" sz="1800" spc="-16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 spc="-11">
                <a:solidFill>
                  <a:srgbClr val="ffffff"/>
                </a:solidFill>
                <a:latin typeface="VAOJGI+Raleway-Bold"/>
                <a:cs typeface="VAOJGI+Raleway-Bold"/>
              </a:rPr>
              <a:t>CASH</a:t>
            </a: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800" spc="-26">
                <a:solidFill>
                  <a:srgbClr val="ffffff"/>
                </a:solidFill>
                <a:latin typeface="VAOJGI+Raleway-Bold"/>
                <a:cs typeface="VAOJGI+Raleway-Bold"/>
              </a:rPr>
              <a:t>FLOW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2370" y="3801871"/>
            <a:ext cx="1415872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VAOJGI+Raleway-Bold"/>
                <a:cs typeface="VAOJGI+Raleway-Bold"/>
              </a:rPr>
              <a:t>SYNERGIES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3795011" cy="489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Synergies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  <a:p>
            <a:pPr marL="0" marR="0">
              <a:lnSpc>
                <a:spcPts val="1453"/>
              </a:lnSpc>
              <a:spcBef>
                <a:spcPts val="175"/>
              </a:spcBef>
              <a:spcAft>
                <a:spcPts val="0"/>
              </a:spcAft>
            </a:pP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Analysis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2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Potential</a:t>
            </a:r>
            <a:r>
              <a:rPr dirty="0" sz="1250" spc="-3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Synergies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 spc="-4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7737" y="762440"/>
            <a:ext cx="228257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Possible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Synergies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8793" y="762427"/>
            <a:ext cx="67868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Duration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469176" y="762440"/>
            <a:ext cx="87426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Explanation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24662" y="1142315"/>
            <a:ext cx="221437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15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22300" y="1138345"/>
            <a:ext cx="3716045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Analyze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crossfunctions</a:t>
            </a:r>
            <a:r>
              <a:rPr dirty="0" sz="900" spc="-23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within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organizations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eliminate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overlap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unnecessary</a:t>
            </a:r>
            <a:r>
              <a:rPr dirty="0" sz="900" spc="-24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management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Identify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regional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headquarters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oﬃces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39437" y="1142315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37075" y="1138345"/>
            <a:ext cx="1038682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Analysis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next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reduction,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hard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calculate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72940" y="1260773"/>
            <a:ext cx="1465580" cy="897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Corporate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Functions</a:t>
            </a:r>
          </a:p>
          <a:p>
            <a:pPr marL="188251" marR="0">
              <a:lnSpc>
                <a:spcPts val="1291"/>
              </a:lnSpc>
              <a:spcBef>
                <a:spcPts val="418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Network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33188" y="1242556"/>
            <a:ext cx="48878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1-3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yrs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24662" y="1837865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22300" y="1833896"/>
            <a:ext cx="3610775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Proﬁt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divisions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overlap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design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combination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re-evaluate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procurement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initiatives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39437" y="1837865"/>
            <a:ext cx="221437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15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37075" y="1833896"/>
            <a:ext cx="1097089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visible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term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333188" y="1984606"/>
            <a:ext cx="488784" cy="892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1-3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yrs</a:t>
            </a:r>
          </a:p>
          <a:p>
            <a:pPr marL="6000" marR="0">
              <a:lnSpc>
                <a:spcPts val="1056"/>
              </a:lnSpc>
              <a:spcBef>
                <a:spcPts val="456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5-7yrs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24662" y="2500522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222300" y="2496553"/>
            <a:ext cx="3085680" cy="58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licenses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patent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scale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Reduce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cost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drivers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production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increase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product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portfolio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IT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Systems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239437" y="2500522"/>
            <a:ext cx="22143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537075" y="2496553"/>
            <a:ext cx="1046683" cy="58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Diﬀerent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design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Analysis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HHHIJV+Raleway-Regular"/>
                <a:cs typeface="HHHIJV+Raleway-Regular"/>
              </a:rPr>
              <a:t>next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term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8414" y="2603741"/>
            <a:ext cx="1036701" cy="3697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256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239437" y="2774842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highlight>
                  <a:srgbClr val="9fc5e8"/>
                </a:highlight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924662" y="2912002"/>
            <a:ext cx="22143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924662" y="3300365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222300" y="3296396"/>
            <a:ext cx="3553282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Utilize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same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suppliers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distributed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shipping/sales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channels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scaling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239437" y="3300365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537075" y="3296396"/>
            <a:ext cx="1386382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Logistics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complications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Wider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61633" y="3418824"/>
            <a:ext cx="887501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Distribution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36903" y="3422581"/>
            <a:ext cx="48124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3-5yrs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247167" y="3957120"/>
            <a:ext cx="213766" cy="2735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893"/>
              </a:lnSpc>
              <a:spcBef>
                <a:spcPts val="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537075" y="3953592"/>
            <a:ext cx="1312570" cy="5231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Productivity</a:t>
            </a:r>
            <a:r>
              <a:rPr dirty="0" sz="8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measure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Specialized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partner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programs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diﬃcult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924662" y="4064495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222300" y="4060526"/>
            <a:ext cx="2809989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Employee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relationship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management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recognition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reevaluation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terms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24571" y="4114374"/>
            <a:ext cx="966571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HHHIJV+Raleway-Regular"/>
                <a:cs typeface="HHHIJV+Raleway-Regular"/>
              </a:rPr>
              <a:t>Post-Merger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285868" y="4140456"/>
            <a:ext cx="58513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Lifelong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31250" y="4503148"/>
            <a:ext cx="160142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(Ashkenas,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7838213" cy="475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Removing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Overlapping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Corporate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Functions</a:t>
            </a:r>
          </a:p>
          <a:p>
            <a:pPr marL="0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Restructuring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Post-Merger</a:t>
            </a:r>
            <a:r>
              <a:rPr dirty="0" sz="14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Could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Lead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4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20-30%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Cut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4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Repetitive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Roles</a:t>
            </a:r>
            <a:r>
              <a:rPr dirty="0" sz="14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within</a:t>
            </a:r>
            <a:r>
              <a:rPr dirty="0" sz="1450" spc="-4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79">
                <a:solidFill>
                  <a:srgbClr val="073763"/>
                </a:solidFill>
                <a:latin typeface="HHHIJV+Raleway-Regular"/>
                <a:cs typeface="HHHIJV+Raleway-Regular"/>
              </a:rPr>
              <a:t>Two</a:t>
            </a:r>
            <a:r>
              <a:rPr dirty="0" sz="1450" spc="1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32">
                <a:solidFill>
                  <a:srgbClr val="073763"/>
                </a:solidFill>
                <a:latin typeface="HHHIJV+Raleway-Regular"/>
                <a:cs typeface="HHHIJV+Raleway-Regular"/>
              </a:rPr>
              <a:t>Years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687" y="798789"/>
            <a:ext cx="406552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Merger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could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VAOJGI+Raleway-Bold"/>
                <a:cs typeface="VAOJGI+Raleway-Bold"/>
              </a:rPr>
              <a:t>prove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eﬀective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when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combining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similar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jobs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687" y="951189"/>
            <a:ext cx="344576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Savings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7">
                <a:solidFill>
                  <a:srgbClr val="000000"/>
                </a:solidFill>
                <a:latin typeface="HHHIJV+Raleway-Regular"/>
                <a:cs typeface="HHHIJV+Raleway-Regular"/>
              </a:rPr>
              <a:t>Y0-Y5,</a:t>
            </a:r>
            <a:r>
              <a:rPr dirty="0" sz="1000" spc="3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13174" y="974856"/>
            <a:ext cx="2411349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Eliminating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Cross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Functions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99168" y="1360742"/>
            <a:ext cx="1480629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u="sng">
                <a:solidFill>
                  <a:srgbClr val="000000"/>
                </a:solidFill>
                <a:latin typeface="HHHIJV+Raleway-Regular"/>
                <a:cs typeface="HHHIJV+Raleway-Regular"/>
              </a:rPr>
              <a:t>Potential</a:t>
            </a:r>
            <a:r>
              <a:rPr dirty="0" sz="1300" spc="-27" u="sng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u="sng">
                <a:solidFill>
                  <a:srgbClr val="000000"/>
                </a:solidFill>
                <a:latin typeface="HHHIJV+Raleway-Regular"/>
                <a:cs typeface="HHHIJV+Raleway-Regular"/>
              </a:rPr>
              <a:t>Savings: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07043" y="1530649"/>
            <a:ext cx="2431972" cy="4133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158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Initial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base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corporate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functions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SG&amp;A</a:t>
            </a:r>
            <a:r>
              <a:rPr dirty="0" sz="6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expenses.</a:t>
            </a:r>
            <a:r>
              <a:rPr dirty="0" sz="6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Assuming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25%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costs.</a:t>
            </a:r>
          </a:p>
          <a:p>
            <a:pPr marL="48957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(FY2020)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totals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1,435M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totals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905M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USD.</a:t>
            </a:r>
          </a:p>
          <a:p>
            <a:pPr marL="290813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Combined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25%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base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roles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608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85227" y="1558862"/>
            <a:ext cx="3505626" cy="628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Overlap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functions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3%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during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initiation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30%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 spc="-4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Year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5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post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85227" y="2153222"/>
            <a:ext cx="3458078" cy="2015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addition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people,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automation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system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combinations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cross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functions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3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combined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thus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allowing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3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cheaper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measures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higher</a:t>
            </a:r>
            <a:r>
              <a:rPr dirty="0" sz="1300" spc="-6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visibility</a:t>
            </a:r>
            <a:r>
              <a:rPr dirty="0" sz="13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teams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People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management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highlight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impact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driver</a:t>
            </a:r>
            <a:r>
              <a:rPr dirty="0" sz="13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3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revenue/employee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synergies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Reduction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executive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compensation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allocated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some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positions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cannot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eliminate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CEO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13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C-Suite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250" y="4426948"/>
            <a:ext cx="443789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(Harvard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Review,</a:t>
            </a:r>
            <a:r>
              <a:rPr dirty="0" sz="1100" spc="1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8278505" cy="633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Increasing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Production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Capabilities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Locations</a:t>
            </a:r>
          </a:p>
          <a:p>
            <a:pPr marL="0" marR="0">
              <a:lnSpc>
                <a:spcPts val="13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deﬁcit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12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shortage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heavily</a:t>
            </a:r>
            <a:r>
              <a:rPr dirty="0" sz="1250" spc="-3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aﬀecting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GPU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 spc="-4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AI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industries.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Combining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operations</a:t>
            </a:r>
            <a:r>
              <a:rPr dirty="0" sz="12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allows</a:t>
            </a:r>
          </a:p>
          <a:p>
            <a:pPr marL="0" marR="0">
              <a:lnSpc>
                <a:spcPts val="1453"/>
              </a:lnSpc>
              <a:spcBef>
                <a:spcPts val="32"/>
              </a:spcBef>
              <a:spcAft>
                <a:spcPts val="0"/>
              </a:spcAft>
            </a:pP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250" spc="-2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more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Supply</a:t>
            </a:r>
            <a:r>
              <a:rPr dirty="0" sz="1250" spc="-3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capabilities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agility.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76317" y="969692"/>
            <a:ext cx="2730144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Combining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Distribution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CSWBPK+ArialMT"/>
                <a:cs typeface="CSWBPK+ArialMT"/>
              </a:rPr>
              <a:t>Networks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30359" y="1363464"/>
            <a:ext cx="3708700" cy="22131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3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use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same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process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same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</a:t>
            </a:r>
            <a:r>
              <a:rPr dirty="0" sz="13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sourcing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basic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circuit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board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3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homogenous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TSCM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supplies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300" spc="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advanced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 spc="-4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transitioning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processes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TSCM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  <a:r>
              <a:rPr dirty="0" sz="13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300" spc="-6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distribution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divisions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inability</a:t>
            </a:r>
            <a:r>
              <a:rPr dirty="0" sz="13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ﬁll</a:t>
            </a:r>
            <a:r>
              <a:rPr dirty="0" sz="13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shipping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pallet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4030" y="2064962"/>
            <a:ext cx="75171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AMD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Sites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4007" y="2185376"/>
            <a:ext cx="878966" cy="308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Sites</a:t>
            </a:r>
          </a:p>
          <a:p>
            <a:pPr marL="0" marR="0">
              <a:lnSpc>
                <a:spcPts val="100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Shared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Sites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712" y="2654777"/>
            <a:ext cx="4285487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Shortage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Demand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Outstrips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Supply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30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Percent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Quarterly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Missed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Earnings,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2019-2020,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30359" y="3542784"/>
            <a:ext cx="3463363" cy="628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300" spc="989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Combining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3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prove</a:t>
            </a:r>
            <a:r>
              <a:rPr dirty="0" sz="13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useful</a:t>
            </a:r>
          </a:p>
          <a:p>
            <a:pPr marL="271141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when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meeting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unexpected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</a:p>
          <a:p>
            <a:pPr marL="271141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seen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1250" y="4503148"/>
            <a:ext cx="338539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(Craft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(Hruska,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91871"/>
            <a:ext cx="2982694" cy="3989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73763"/>
                </a:solidFill>
                <a:latin typeface="HHHIJV+Raleway-Regular"/>
                <a:cs typeface="HHHIJV+Raleway-Regular"/>
              </a:rPr>
              <a:t>Executive</a:t>
            </a:r>
            <a:r>
              <a:rPr dirty="0" sz="2400" spc="1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2400" spc="13">
                <a:solidFill>
                  <a:srgbClr val="073763"/>
                </a:solidFill>
                <a:latin typeface="HHHIJV+Raleway-Regular"/>
                <a:cs typeface="HHHIJV+Raleway-Regular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7134" y="720867"/>
            <a:ext cx="8825934" cy="4287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spc="10">
                <a:solidFill>
                  <a:srgbClr val="073763"/>
                </a:solidFill>
                <a:latin typeface="VAOJGI+Raleway-Bold"/>
                <a:cs typeface="VAOJGI+Raleway-Bold"/>
              </a:rPr>
              <a:t>Should</a:t>
            </a:r>
            <a:r>
              <a:rPr dirty="0" sz="260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 spc="10">
                <a:solidFill>
                  <a:srgbClr val="073763"/>
                </a:solidFill>
                <a:latin typeface="VAOJGI+Raleway-Bold"/>
                <a:cs typeface="VAOJGI+Raleway-Bold"/>
              </a:rPr>
              <a:t>Nvidia</a:t>
            </a:r>
            <a:r>
              <a:rPr dirty="0" sz="260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acquire</a:t>
            </a:r>
            <a:r>
              <a:rPr dirty="0" sz="2600" spc="-9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260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Devices</a:t>
            </a:r>
            <a:r>
              <a:rPr dirty="0" sz="260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(AMD)?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4838" y="1347018"/>
            <a:ext cx="3363261" cy="2915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700" spc="-14" u="sng">
                <a:solidFill>
                  <a:srgbClr val="000000"/>
                </a:solidFill>
                <a:latin typeface="VAOJGI+Raleway-Bold"/>
                <a:cs typeface="VAOJGI+Raleway-Bold"/>
              </a:rPr>
              <a:t>NOT</a:t>
            </a:r>
            <a:r>
              <a:rPr dirty="0" sz="1700" spc="1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700" spc="-4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47097" y="1347018"/>
            <a:ext cx="3306483" cy="2915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5"/>
              </a:lnSpc>
              <a:spcBef>
                <a:spcPts val="0"/>
              </a:spcBef>
              <a:spcAft>
                <a:spcPts val="0"/>
              </a:spcAft>
            </a:pP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700" spc="-49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81621" y="2439335"/>
            <a:ext cx="252121" cy="42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09912" y="2433602"/>
            <a:ext cx="3646906" cy="1618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fairly</a:t>
            </a:r>
            <a:r>
              <a:rPr dirty="0" sz="1300" spc="-7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values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46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1300" spc="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corporate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strategy,</a:t>
            </a:r>
            <a:r>
              <a:rPr dirty="0" sz="13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brand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portfolio,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operational</a:t>
            </a:r>
            <a:r>
              <a:rPr dirty="0" sz="13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closely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align</a:t>
            </a:r>
            <a:r>
              <a:rPr dirty="0" sz="1300" spc="-4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with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3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upcoming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3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13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NeuroPilot</a:t>
            </a:r>
            <a:r>
              <a:rPr dirty="0" sz="13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feature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furthers</a:t>
            </a:r>
            <a:r>
              <a:rPr dirty="0" sz="1300" spc="-5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development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After</a:t>
            </a:r>
            <a:r>
              <a:rPr dirty="0" sz="13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analysis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synergies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ﬁnancing,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this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transaction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feasible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2583" y="2600884"/>
            <a:ext cx="252121" cy="42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0875" y="2595151"/>
            <a:ext cx="3731933" cy="1618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overvalued</a:t>
            </a:r>
            <a:r>
              <a:rPr dirty="0" sz="1300" spc="-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3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33.4%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 spc="6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lofty</a:t>
            </a:r>
            <a:r>
              <a:rPr dirty="0" sz="1300" spc="57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300" spc="57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300" spc="6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1300" spc="6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does</a:t>
            </a:r>
            <a:r>
              <a:rPr dirty="0" sz="1300" spc="6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justify</a:t>
            </a:r>
            <a:r>
              <a:rPr dirty="0" sz="1300" spc="4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 spc="46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little</a:t>
            </a:r>
            <a:r>
              <a:rPr dirty="0" sz="1300" spc="45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synergies</a:t>
            </a:r>
            <a:r>
              <a:rPr dirty="0" sz="1300" spc="45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that</a:t>
            </a:r>
            <a:r>
              <a:rPr dirty="0" sz="1300" spc="45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result</a:t>
            </a:r>
            <a:r>
              <a:rPr dirty="0" sz="1300" spc="45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post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 spc="43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300" spc="4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resulting</a:t>
            </a:r>
            <a:r>
              <a:rPr dirty="0" sz="1300" spc="4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 spc="44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 spc="4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300" spc="4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only</a:t>
            </a:r>
            <a:r>
              <a:rPr dirty="0" sz="1300" spc="6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lead</a:t>
            </a:r>
            <a:r>
              <a:rPr dirty="0" sz="1300" spc="8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300" spc="9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1300" spc="8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destruction</a:t>
            </a:r>
            <a:r>
              <a:rPr dirty="0" sz="1300" spc="8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300" spc="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wealth</a:t>
            </a:r>
            <a:r>
              <a:rPr dirty="0" sz="1300" spc="10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because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9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300" spc="1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hefty</a:t>
            </a:r>
            <a:r>
              <a:rPr dirty="0" sz="1300" spc="8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300" spc="1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 spc="8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00" spc="10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not</a:t>
            </a:r>
            <a:r>
              <a:rPr dirty="0" sz="1300" spc="7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wanting</a:t>
            </a:r>
            <a:r>
              <a:rPr dirty="0" sz="1300" spc="10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sell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81621" y="3231815"/>
            <a:ext cx="252121" cy="6187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161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2583" y="3393365"/>
            <a:ext cx="252121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6077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59341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9035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25" y="89885"/>
            <a:ext cx="6260315" cy="4782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Purchase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Price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of</a:t>
            </a:r>
            <a:r>
              <a:rPr dirty="0" sz="1650" spc="-9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</a:p>
          <a:p>
            <a:pPr marL="0" marR="0">
              <a:lnSpc>
                <a:spcPts val="1453"/>
              </a:lnSpc>
              <a:spcBef>
                <a:spcPts val="89"/>
              </a:spcBef>
              <a:spcAft>
                <a:spcPts val="0"/>
              </a:spcAft>
            </a:pP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If</a:t>
            </a:r>
            <a:r>
              <a:rPr dirty="0" sz="12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250" spc="-3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were</a:t>
            </a:r>
            <a:r>
              <a:rPr dirty="0" sz="1250" spc="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2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250" spc="-3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AMD,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250" spc="-6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Suﬀer</a:t>
            </a:r>
            <a:r>
              <a:rPr dirty="0" sz="12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2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Financial</a:t>
            </a:r>
            <a:r>
              <a:rPr dirty="0" sz="1250" spc="-3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Loss</a:t>
            </a:r>
            <a:r>
              <a:rPr dirty="0" sz="12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2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2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$57.18B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64411" y="1142109"/>
            <a:ext cx="265328" cy="306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26165" y="1329402"/>
            <a:ext cx="869594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u="sng">
                <a:solidFill>
                  <a:srgbClr val="000000"/>
                </a:solidFill>
                <a:latin typeface="VAOJGI+Raleway-Bold"/>
                <a:cs typeface="VAOJGI+Raleway-Bold"/>
              </a:rPr>
              <a:t>Premium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45576" y="1526760"/>
            <a:ext cx="205994" cy="4919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</a:p>
          <a:p>
            <a:pPr marL="0" marR="0">
              <a:lnSpc>
                <a:spcPts val="1174"/>
              </a:lnSpc>
              <a:spcBef>
                <a:spcPts val="12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27750" y="1526760"/>
            <a:ext cx="3104515" cy="644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M&amp;A</a:t>
            </a:r>
            <a:r>
              <a:rPr dirty="0" sz="10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paid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46%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this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value,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NVDA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pay</a:t>
            </a:r>
            <a:r>
              <a:rPr dirty="0" sz="10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equivalent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$45.18B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19258" y="2157315"/>
            <a:ext cx="21513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46521" y="2769011"/>
            <a:ext cx="400202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$57.18B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31766" y="3226126"/>
            <a:ext cx="1859203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u="sng">
                <a:solidFill>
                  <a:srgbClr val="000000"/>
                </a:solidFill>
                <a:latin typeface="VAOJGI+Raleway-Bold"/>
                <a:cs typeface="VAOJGI+Raleway-Bold"/>
              </a:rPr>
              <a:t>Additional</a:t>
            </a:r>
            <a:r>
              <a:rPr dirty="0" sz="1300" spc="-83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 spc="-28" u="sng">
                <a:solidFill>
                  <a:srgbClr val="000000"/>
                </a:solidFill>
                <a:latin typeface="VAOJGI+Raleway-Bold"/>
                <a:cs typeface="VAOJGI+Raleway-Bold"/>
              </a:rPr>
              <a:t>Takeaways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50915" y="3423231"/>
            <a:ext cx="20063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27750" y="3423231"/>
            <a:ext cx="2970581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Considering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large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amount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debt/liabilities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2021A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ﬁnancial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it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unwise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pay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large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4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AMD—in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addition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target’s</a:t>
            </a:r>
            <a:r>
              <a:rPr dirty="0" sz="9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overvaluation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EV</a:t>
            </a:r>
            <a:r>
              <a:rPr dirty="0" sz="9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basis.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77093" y="3762990"/>
            <a:ext cx="1364996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Estimated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Purchase</a:t>
            </a:r>
          </a:p>
          <a:p>
            <a:pPr marL="220322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Price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5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68692" y="3839190"/>
            <a:ext cx="160540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Estimated</a:t>
            </a:r>
            <a:r>
              <a:rPr dirty="0" sz="1000" spc="-4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VAOJGI+Raleway-Bold"/>
                <a:cs typeface="VAOJGI+Raleway-Bold"/>
              </a:rPr>
              <a:t>Value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5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1250" y="442694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90302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854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3225" y="1395450"/>
            <a:ext cx="7252969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pc="-122">
                <a:solidFill>
                  <a:srgbClr val="ffffff"/>
                </a:solidFill>
                <a:latin typeface="HHHIJV+Raleway-Regular"/>
                <a:cs typeface="HHHIJV+Raleway-Regular"/>
              </a:rPr>
              <a:t>IV.</a:t>
            </a:r>
            <a:r>
              <a:rPr dirty="0" sz="5000" spc="-2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10">
                <a:solidFill>
                  <a:srgbClr val="ffffff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5000" spc="1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16">
                <a:solidFill>
                  <a:srgbClr val="ffffff"/>
                </a:solidFill>
                <a:latin typeface="HHHIJV+Raleway-Regular"/>
                <a:cs typeface="HHHIJV+Raleway-Regular"/>
              </a:rPr>
              <a:t>Feasibility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63354" y="2837406"/>
            <a:ext cx="1946935" cy="460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4209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Functionality</a:t>
            </a:r>
            <a:r>
              <a:rPr dirty="0" sz="1400" spc="-44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of</a:t>
            </a:r>
          </a:p>
          <a:p>
            <a:pPr marL="0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Company</a:t>
            </a:r>
            <a:r>
              <a:rPr dirty="0" sz="1400" spc="-44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Integration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927938" cy="5207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36">
                <a:solidFill>
                  <a:srgbClr val="073763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650" spc="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Past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Acquisitions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Forecast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Future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Mergers</a:t>
            </a:r>
          </a:p>
          <a:p>
            <a:pPr marL="24" marR="0">
              <a:lnSpc>
                <a:spcPts val="1854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has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gone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17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750" spc="-4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acquisitions.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are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ﬁnanced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late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stage.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100" y="760065"/>
            <a:ext cx="3968876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1">
                <a:solidFill>
                  <a:srgbClr val="000000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000" spc="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Prime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Lead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Control</a:t>
            </a:r>
            <a:r>
              <a:rPr dirty="0" sz="1000" spc="-3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VAOJGI+Raleway-Bold"/>
                <a:cs typeface="VAOJGI+Raleway-Bold"/>
              </a:rPr>
              <a:t>over</a:t>
            </a:r>
            <a:r>
              <a:rPr dirty="0" sz="1000" spc="-1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GPU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Space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Mergers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2002-2020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5762" y="801577"/>
            <a:ext cx="304926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Stage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Funding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occurred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Stage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Funding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3975" y="1258443"/>
            <a:ext cx="247523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12110" y="1270917"/>
            <a:ext cx="387400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40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80069" y="1516455"/>
            <a:ext cx="323849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7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3975" y="1666606"/>
            <a:ext cx="259613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09517" y="1690293"/>
            <a:ext cx="188553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key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29621" y="1823643"/>
            <a:ext cx="2045207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9216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vertically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enhancing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their</a:t>
            </a:r>
            <a:r>
              <a:rPr dirty="0" sz="9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75908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center-scale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3975" y="2066806"/>
            <a:ext cx="249478" cy="627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5</a:t>
            </a:r>
          </a:p>
          <a:p>
            <a:pPr marL="0" marR="0">
              <a:lnSpc>
                <a:spcPts val="1643"/>
              </a:lnSpc>
              <a:spcBef>
                <a:spcPts val="135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46412" y="2310448"/>
            <a:ext cx="2072754" cy="8390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7224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announced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Holdings,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making</a:t>
            </a:r>
          </a:p>
          <a:p>
            <a:pPr marL="143504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headway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space.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12757" marR="0">
              <a:lnSpc>
                <a:spcPts val="1049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proposed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met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much</a:t>
            </a:r>
          </a:p>
          <a:p>
            <a:pPr marL="9755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scrutiny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regulators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pending</a:t>
            </a:r>
          </a:p>
          <a:p>
            <a:pPr marL="61671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investigation.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95762" y="2662202"/>
            <a:ext cx="2842640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Investing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Stages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Occurred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Stage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53975" y="2883143"/>
            <a:ext cx="247345" cy="1027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3</a:t>
            </a:r>
          </a:p>
          <a:p>
            <a:pPr marL="0" marR="0">
              <a:lnSpc>
                <a:spcPts val="1643"/>
              </a:lnSpc>
              <a:spcBef>
                <a:spcPts val="1557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2</a:t>
            </a:r>
          </a:p>
          <a:p>
            <a:pPr marL="0" marR="0">
              <a:lnSpc>
                <a:spcPts val="1643"/>
              </a:lnSpc>
              <a:spcBef>
                <a:spcPts val="135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HHIJV+Raleway-Regular"/>
                <a:cs typeface="HHHIJV+Raleway-Regular"/>
              </a:rPr>
              <a:t>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35732" y="3912430"/>
            <a:ext cx="56513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375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mm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89269" y="3938580"/>
            <a:ext cx="56513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357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mm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2290" y="3988617"/>
            <a:ext cx="50158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70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mm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984473" y="4028747"/>
            <a:ext cx="490932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3.8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mm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9775" y="4244615"/>
            <a:ext cx="44018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62375" y="4244615"/>
            <a:ext cx="44335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34475" y="4444198"/>
            <a:ext cx="246979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(Reif,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8289350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  <a:r>
              <a:rPr dirty="0" sz="1650" spc="-5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Ownership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Structure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Crosses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between</a:t>
            </a:r>
            <a:r>
              <a:rPr dirty="0" sz="1950" spc="-5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ownership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may</a:t>
            </a:r>
            <a:r>
              <a:rPr dirty="0" sz="1950" spc="-3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lead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easier</a:t>
            </a:r>
            <a:r>
              <a:rPr dirty="0" sz="1950" spc="-4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merger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8275" y="735315"/>
            <a:ext cx="3607942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Change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1">
                <a:solidFill>
                  <a:srgbClr val="000000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000" spc="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Ownership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Structure,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Before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After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Capitalization,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11,2021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900" y="760065"/>
            <a:ext cx="3451478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Current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Ownership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Structure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Capitalization,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11,2021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27993" y="1098117"/>
            <a:ext cx="567295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After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3043" y="1152768"/>
            <a:ext cx="715578" cy="23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Before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9075" y="1356190"/>
            <a:ext cx="133959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Cap: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$98.17B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678715" y="1551062"/>
            <a:ext cx="261838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8%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25898" y="1597542"/>
            <a:ext cx="311280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13%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49351" y="1706806"/>
            <a:ext cx="261838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8%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79673" y="1919768"/>
            <a:ext cx="261838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9%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00422" y="2005952"/>
            <a:ext cx="261838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7%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44774" y="2238143"/>
            <a:ext cx="311075" cy="3027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25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5%</a:t>
            </a:r>
          </a:p>
          <a:p>
            <a:pPr marL="0" marR="0">
              <a:lnSpc>
                <a:spcPts val="782"/>
              </a:lnSpc>
              <a:spcBef>
                <a:spcPts val="52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3%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21398" y="2254892"/>
            <a:ext cx="311280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47%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020923" y="2314380"/>
            <a:ext cx="311280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70%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70923" y="2298443"/>
            <a:ext cx="311280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12%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091823" y="2631618"/>
            <a:ext cx="311280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12%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75798" y="2923143"/>
            <a:ext cx="261838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2%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24173" y="2923143"/>
            <a:ext cx="378500" cy="229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6675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2%</a:t>
            </a:r>
          </a:p>
          <a:p>
            <a:pPr marL="0" marR="0">
              <a:lnSpc>
                <a:spcPts val="726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3%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660560" y="3609532"/>
            <a:ext cx="1037257" cy="1941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BTVFHP+Arial-BoldMT"/>
                <a:cs typeface="BTVFHP+Arial-BoldMT"/>
              </a:rPr>
              <a:t>Assumptions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86474" y="3696098"/>
            <a:ext cx="3900373" cy="7656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200" spc="56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Financial</a:t>
            </a:r>
            <a:r>
              <a:rPr dirty="0" sz="12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institutions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12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Vanguard,</a:t>
            </a:r>
            <a:r>
              <a:rPr dirty="0" sz="12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BlackRock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Inc.,</a:t>
            </a:r>
          </a:p>
          <a:p>
            <a:pPr marL="20635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FMR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had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both</a:t>
            </a:r>
            <a:r>
              <a:rPr dirty="0" sz="12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200" spc="567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Shareholder</a:t>
            </a:r>
            <a:r>
              <a:rPr dirty="0" sz="12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2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prove</a:t>
            </a:r>
            <a:r>
              <a:rPr dirty="0" sz="12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2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easier</a:t>
            </a:r>
          </a:p>
          <a:p>
            <a:pPr marL="206350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since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no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person/ﬁrm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holds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majority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1449" y="3808092"/>
            <a:ext cx="1580902" cy="475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AMD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market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capitalization:</a:t>
            </a:r>
          </a:p>
          <a:p>
            <a:pPr marL="6286" marR="0">
              <a:lnSpc>
                <a:spcPts val="1005"/>
              </a:lnSpc>
              <a:spcBef>
                <a:spcPts val="23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market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capitalization:</a:t>
            </a:r>
          </a:p>
          <a:p>
            <a:pPr marL="0" marR="0">
              <a:lnSpc>
                <a:spcPts val="1005"/>
              </a:lnSpc>
              <a:spcBef>
                <a:spcPts val="19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Acquisition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premium: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528096" y="3808092"/>
            <a:ext cx="1264453" cy="475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693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98.17B</a:t>
            </a:r>
            <a:r>
              <a:rPr dirty="0" sz="900" spc="25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JELBLP+Arial-ItalicMT"/>
                <a:cs typeface="JELBLP+Arial-ItalicMT"/>
              </a:rPr>
              <a:t>as</a:t>
            </a:r>
            <a:r>
              <a:rPr dirty="0" sz="900" spc="24">
                <a:solidFill>
                  <a:srgbClr val="000000"/>
                </a:solidFill>
                <a:latin typeface="JELBLP+Arial-ItalicMT"/>
                <a:cs typeface="JELBLP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JELBLP+Arial-ItalicMT"/>
                <a:cs typeface="JELBLP+Arial-ItalicMT"/>
              </a:rPr>
              <a:t>of</a:t>
            </a:r>
            <a:r>
              <a:rPr dirty="0" sz="900" spc="24">
                <a:solidFill>
                  <a:srgbClr val="000000"/>
                </a:solidFill>
                <a:latin typeface="JELBLP+Arial-ItalicMT"/>
                <a:cs typeface="JELBLP+Arial-ItalicMT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JELBLP+Arial-ItalicMT"/>
                <a:cs typeface="JELBLP+Arial-ItalicMT"/>
              </a:rPr>
              <a:t>3/11/21</a:t>
            </a:r>
          </a:p>
          <a:p>
            <a:pPr marL="0" marR="0">
              <a:lnSpc>
                <a:spcPts val="1005"/>
              </a:lnSpc>
              <a:spcBef>
                <a:spcPts val="23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318.83B</a:t>
            </a:r>
            <a:r>
              <a:rPr dirty="0" sz="900" spc="2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JELBLP+Arial-ItalicMT"/>
                <a:cs typeface="JELBLP+Arial-ItalicMT"/>
              </a:rPr>
              <a:t>as</a:t>
            </a:r>
            <a:r>
              <a:rPr dirty="0" sz="900" spc="24">
                <a:solidFill>
                  <a:srgbClr val="000000"/>
                </a:solidFill>
                <a:latin typeface="JELBLP+Arial-ItalicMT"/>
                <a:cs typeface="JELBLP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JELBLP+Arial-ItalicMT"/>
                <a:cs typeface="JELBLP+Arial-ItalicMT"/>
              </a:rPr>
              <a:t>of</a:t>
            </a:r>
            <a:r>
              <a:rPr dirty="0" sz="900" spc="24">
                <a:solidFill>
                  <a:srgbClr val="000000"/>
                </a:solidFill>
                <a:latin typeface="JELBLP+Arial-ItalicMT"/>
                <a:cs typeface="JELBLP+Arial-ItalicMT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JELBLP+Arial-ItalicMT"/>
                <a:cs typeface="JELBLP+Arial-ItalicMT"/>
              </a:rPr>
              <a:t>3/11/21</a:t>
            </a:r>
          </a:p>
          <a:p>
            <a:pPr marL="866624" marR="0">
              <a:lnSpc>
                <a:spcPts val="1005"/>
              </a:lnSpc>
              <a:spcBef>
                <a:spcPts val="19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46%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34475" y="4444198"/>
            <a:ext cx="5021417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(CNN,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(Fintel,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600197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Other</a:t>
            </a:r>
            <a:r>
              <a:rPr dirty="0" sz="1650" spc="-5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Considerations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Several</a:t>
            </a:r>
            <a:r>
              <a:rPr dirty="0" sz="1950" spc="-4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1950" spc="-4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Hindrances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Pose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950" spc="-6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Threat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Post-Acquisition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7473" y="841168"/>
            <a:ext cx="2771038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Antitrust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Regulation-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HHHIJV+Raleway-Regular"/>
                <a:cs typeface="HHHIJV+Raleway-Regular"/>
              </a:rPr>
              <a:t>Low</a:t>
            </a:r>
            <a:r>
              <a:rPr dirty="0" sz="1400" spc="-1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threat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48791" y="921630"/>
            <a:ext cx="2407615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Retaining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400" spc="-3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Culture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3083" y="1246859"/>
            <a:ext cx="252121" cy="8169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317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1375" y="1241125"/>
            <a:ext cx="4661115" cy="12225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could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Herﬁndahl-Hirschman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Index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dangerous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concentration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level</a:t>
            </a:r>
            <a:r>
              <a:rPr dirty="0" sz="13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if</a:t>
            </a:r>
            <a:r>
              <a:rPr dirty="0" sz="13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overall</a:t>
            </a:r>
            <a:r>
              <a:rPr dirty="0" sz="13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controlled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Vertical</a:t>
            </a:r>
            <a:r>
              <a:rPr dirty="0" sz="13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Nvidia/AMD</a:t>
            </a:r>
            <a:r>
              <a:rPr dirty="0" sz="13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3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usually</a:t>
            </a:r>
            <a:r>
              <a:rPr dirty="0" sz="13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under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lower</a:t>
            </a:r>
            <a:r>
              <a:rPr dirty="0" sz="13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scrutiny</a:t>
            </a:r>
            <a:r>
              <a:rPr dirty="0" sz="13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Federal</a:t>
            </a:r>
            <a:r>
              <a:rPr dirty="0" sz="1300" spc="-6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Trade</a:t>
            </a:r>
            <a:r>
              <a:rPr dirty="0" sz="1300" spc="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Commission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Department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5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Justice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50934" y="1327310"/>
            <a:ext cx="252121" cy="6187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161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79225" y="1321577"/>
            <a:ext cx="2975444" cy="26093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data-orientedness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foundation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reﬂect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pursuit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3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foundational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advancement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300" spc="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developed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Shifts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structure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3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receive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negative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reception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AMD,</a:t>
            </a:r>
            <a:r>
              <a:rPr dirty="0" sz="13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employee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satisfaction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84%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according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survey</a:t>
            </a:r>
            <a:r>
              <a:rPr dirty="0" sz="13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study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conducted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3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Comparably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Cultural</a:t>
            </a:r>
            <a:r>
              <a:rPr dirty="0" sz="13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alignment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drives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morale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directly</a:t>
            </a:r>
            <a:r>
              <a:rPr dirty="0" sz="13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50934" y="2317910"/>
            <a:ext cx="252121" cy="420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83669" y="2618031"/>
            <a:ext cx="1217066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400" spc="-38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Accrual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43083" y="3023734"/>
            <a:ext cx="252121" cy="1015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161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161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1375" y="3018001"/>
            <a:ext cx="4686314" cy="12225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3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ﬁnancing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3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3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13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13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needed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because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strictly</a:t>
            </a:r>
            <a:r>
              <a:rPr dirty="0" sz="13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cash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feasible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margins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  <a:r>
              <a:rPr dirty="0" sz="13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3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years</a:t>
            </a:r>
            <a:r>
              <a:rPr dirty="0" sz="13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192%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FY</a:t>
            </a:r>
            <a:r>
              <a:rPr dirty="0" sz="13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2020-FY</a:t>
            </a:r>
            <a:r>
              <a:rPr dirty="0" sz="13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2021</a:t>
            </a:r>
          </a:p>
          <a:p>
            <a:pPr marL="0" marR="0">
              <a:lnSpc>
                <a:spcPts val="1526"/>
              </a:lnSpc>
              <a:spcBef>
                <a:spcPts val="8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ﬁnancing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lead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decreased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credit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score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0" marR="0">
              <a:lnSpc>
                <a:spcPts val="1526"/>
              </a:lnSpc>
              <a:spcBef>
                <a:spcPts val="33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3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if</a:t>
            </a:r>
            <a:r>
              <a:rPr dirty="0" sz="13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future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loans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need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3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taken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out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50934" y="3506630"/>
            <a:ext cx="252121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79225" y="3897137"/>
            <a:ext cx="1061935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HHIJV+Raleway-Regular"/>
                <a:cs typeface="HHHIJV+Raleway-Regular"/>
              </a:rPr>
              <a:t>productivity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4475" y="4444198"/>
            <a:ext cx="322236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518183" cy="53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Legal</a:t>
            </a:r>
            <a:r>
              <a:rPr dirty="0" sz="1650" spc="-5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6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Antitrust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Regulation</a:t>
            </a:r>
          </a:p>
          <a:p>
            <a:pPr marL="24" marR="0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Federal</a:t>
            </a:r>
            <a:r>
              <a:rPr dirty="0" sz="1850" spc="-9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38">
                <a:solidFill>
                  <a:srgbClr val="073763"/>
                </a:solidFill>
                <a:latin typeface="HHHIJV+Raleway-Regular"/>
                <a:cs typeface="HHHIJV+Raleway-Regular"/>
              </a:rPr>
              <a:t>Trade</a:t>
            </a:r>
            <a:r>
              <a:rPr dirty="0" sz="1850" spc="2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Commission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May</a:t>
            </a:r>
            <a:r>
              <a:rPr dirty="0" sz="1850" spc="-8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Approve</a:t>
            </a:r>
            <a:r>
              <a:rPr dirty="0" sz="1850" spc="1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8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1850" spc="-3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850">
                <a:solidFill>
                  <a:srgbClr val="073763"/>
                </a:solidFill>
                <a:latin typeface="HHHIJV+Raleway-Regular"/>
                <a:cs typeface="HHHIJV+Raleway-Regular"/>
              </a:rPr>
              <a:t>HHI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937" y="738877"/>
            <a:ext cx="283032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Analysis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concentration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5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various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937" y="891277"/>
            <a:ext cx="323253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Herﬁndahl-Hirschman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index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selected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70976" y="940240"/>
            <a:ext cx="83235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75940" y="1262686"/>
            <a:ext cx="900493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u="sng">
                <a:solidFill>
                  <a:srgbClr val="000000"/>
                </a:solidFill>
                <a:latin typeface="HHHIJV+Raleway-Regular"/>
                <a:cs typeface="HHHIJV+Raleway-Regular"/>
              </a:rPr>
              <a:t>Concentration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96255" y="1295444"/>
            <a:ext cx="1608460" cy="3697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100" spc="594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1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05113" y="1399846"/>
            <a:ext cx="445236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u="sng">
                <a:solidFill>
                  <a:srgbClr val="000000"/>
                </a:solidFill>
                <a:latin typeface="HHHIJV+Raleway-Regular"/>
                <a:cs typeface="HHHIJV+Raleway-Regular"/>
              </a:rPr>
              <a:t>Level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12933" y="1544594"/>
            <a:ext cx="480415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6200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94875" y="1630724"/>
            <a:ext cx="1630006" cy="872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Herﬁndahl-Hirschman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Index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2,478</a:t>
            </a:r>
            <a:r>
              <a:rPr dirty="0" sz="11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considered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antitrust</a:t>
            </a:r>
          </a:p>
          <a:p>
            <a:pPr marL="0" marR="0">
              <a:lnSpc>
                <a:spcPts val="1291"/>
              </a:lnSpc>
              <a:spcBef>
                <a:spcPts val="7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regulations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1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moderately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98503" y="1701181"/>
            <a:ext cx="453732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21342" y="2050019"/>
            <a:ext cx="459460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4100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83193" y="2176419"/>
            <a:ext cx="685634" cy="6123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Medium</a:t>
            </a:r>
          </a:p>
          <a:p>
            <a:pPr marL="128922" marR="0">
              <a:lnSpc>
                <a:spcPts val="1291"/>
              </a:lnSpc>
              <a:spcBef>
                <a:spcPts val="1938"/>
              </a:spcBef>
              <a:spcAft>
                <a:spcPts val="0"/>
              </a:spcAft>
            </a:pPr>
            <a:r>
              <a:rPr dirty="0" sz="11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Low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2269" y="2461194"/>
            <a:ext cx="459041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2478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94875" y="2468924"/>
            <a:ext cx="1062405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concentrated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05044" y="2712494"/>
            <a:ext cx="394500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790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96255" y="2804204"/>
            <a:ext cx="1819685" cy="13755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100" spc="594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1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11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between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1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1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HHI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Index</a:t>
            </a:r>
          </a:p>
          <a:p>
            <a:pPr marL="198619" marR="0">
              <a:lnSpc>
                <a:spcPts val="1291"/>
              </a:lnSpc>
              <a:spcBef>
                <a:spcPts val="78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1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2,486,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meaning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11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between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two</a:t>
            </a:r>
            <a:r>
              <a:rPr dirty="0" sz="11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under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low</a:t>
            </a:r>
            <a:r>
              <a:rPr dirty="0" sz="11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00000"/>
                </a:solidFill>
                <a:latin typeface="VAOJGI+Raleway-Bold"/>
                <a:cs typeface="VAOJGI+Raleway-Bold"/>
              </a:rPr>
              <a:t>scrutiny</a:t>
            </a:r>
            <a:r>
              <a:rPr dirty="0" sz="1100" spc="-4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1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98619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FTC</a:t>
            </a:r>
            <a:r>
              <a:rPr dirty="0" sz="1100" spc="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11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DOJ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46176" y="2984969"/>
            <a:ext cx="1144828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101969" y="2984969"/>
            <a:ext cx="517017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Retail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406474" y="2984715"/>
            <a:ext cx="590931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178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Smart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Phones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660000" y="2984715"/>
            <a:ext cx="805942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172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Broadband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834259" y="3406902"/>
            <a:ext cx="122148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3" u="sng">
                <a:solidFill>
                  <a:srgbClr val="000000"/>
                </a:solidFill>
                <a:latin typeface="VAOJGI+Raleway-Bold"/>
                <a:cs typeface="VAOJGI+Raleway-Bold"/>
              </a:rPr>
              <a:t>Trust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Regulations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6587" y="3615742"/>
            <a:ext cx="221437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BTVFHP+Arial-BoldMT"/>
                <a:cs typeface="BTVFHP+Arial-Bold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BTVFHP+Arial-BoldMT"/>
                <a:cs typeface="BTVFHP+Arial-BoldMT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9925" y="3611773"/>
            <a:ext cx="513005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Sherman</a:t>
            </a:r>
            <a:r>
              <a:rPr dirty="0" sz="9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Antitrust</a:t>
            </a:r>
            <a:r>
              <a:rPr dirty="0" sz="900" spc="-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Act-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prohibits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monopolizing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controlling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overall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9925" y="3748933"/>
            <a:ext cx="5987319" cy="58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Hart-Scott-Rodino</a:t>
            </a:r>
            <a:r>
              <a:rPr dirty="0" sz="900" spc="-3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Antitrust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Improvements</a:t>
            </a:r>
            <a:r>
              <a:rPr dirty="0" sz="900" spc="-3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Act-</a:t>
            </a:r>
            <a:r>
              <a:rPr dirty="0" sz="900" spc="-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FTC</a:t>
            </a:r>
            <a:r>
              <a:rPr dirty="0" sz="9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approval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M&amp;A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transaction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if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results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adversely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impact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businesses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same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Clayton</a:t>
            </a:r>
            <a:r>
              <a:rPr dirty="0" sz="900" spc="-3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Act-</a:t>
            </a:r>
            <a:r>
              <a:rPr dirty="0" sz="9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illegal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purchase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stock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another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post-acquisition,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resulting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reduced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competition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46587" y="4027222"/>
            <a:ext cx="22143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BTVFHP+Arial-BoldMT"/>
                <a:cs typeface="BTVFHP+Arial-BoldMT"/>
              </a:rPr>
              <a:t>●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34475" y="4444198"/>
            <a:ext cx="2562277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(Britannica,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216987" cy="5056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Debt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Financing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  <a:p>
            <a:pPr marL="24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Given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650" spc="2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2021</a:t>
            </a:r>
            <a:r>
              <a:rPr dirty="0" sz="1650" spc="-4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44">
                <a:solidFill>
                  <a:srgbClr val="073763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6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Liabilities,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Debt-Financing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Unfeasible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64952" y="1196302"/>
            <a:ext cx="198183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2021,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96877" y="1348702"/>
            <a:ext cx="1917827" cy="796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823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192%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$2643mm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$7718mm.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Consequently,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</a:p>
          <a:p>
            <a:pPr marL="155512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liabilities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grew</a:t>
            </a:r>
            <a:r>
              <a:rPr dirty="0" sz="10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133%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</a:p>
          <a:p>
            <a:pPr marL="47349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$5111mm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$11,898mm.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Net</a:t>
            </a:r>
          </a:p>
          <a:p>
            <a:pPr marL="276566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grew</a:t>
            </a:r>
            <a:r>
              <a:rPr dirty="0" sz="10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53.4%</a:t>
            </a: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89">
                <a:solidFill>
                  <a:srgbClr val="000000"/>
                </a:solidFill>
                <a:latin typeface="HHHIJV+Raleway-Regular"/>
                <a:cs typeface="HHHIJV+Raleway-Regular"/>
              </a:rPr>
              <a:t>YoY.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5500" y="1461365"/>
            <a:ext cx="397738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+11.5%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94800" y="1524352"/>
            <a:ext cx="387070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+192%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44011" y="2861910"/>
            <a:ext cx="2022806" cy="1105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recent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spike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debt,</a:t>
            </a:r>
          </a:p>
          <a:p>
            <a:pPr marL="187167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acquiring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</a:p>
          <a:p>
            <a:pPr marL="435143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ﬁnancing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</a:p>
          <a:p>
            <a:pPr marL="1154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unfeasible—causing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overload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5063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(thus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reducing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FCF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available</a:t>
            </a:r>
          </a:p>
          <a:p>
            <a:pPr marL="103099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spending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areas)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22002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potentially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harming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Company’s</a:t>
            </a:r>
          </a:p>
          <a:p>
            <a:pPr marL="14007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S&amp;P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credit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rating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A-.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5500" y="3229515"/>
            <a:ext cx="341553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+24%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94800" y="3253603"/>
            <a:ext cx="383781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+133%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4475" y="4444198"/>
            <a:ext cx="143839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4033125" cy="2823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Overvaluation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Purchase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391173"/>
            <a:ext cx="8292535" cy="237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7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34">
                <a:solidFill>
                  <a:srgbClr val="073763"/>
                </a:solidFill>
                <a:latin typeface="HHHIJV+Raleway-Regular"/>
                <a:cs typeface="HHHIJV+Raleway-Regular"/>
              </a:rPr>
              <a:t>Fair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EV</a:t>
            </a:r>
            <a:r>
              <a:rPr dirty="0" sz="1350" spc="-4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Calculations,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NVDA</a:t>
            </a:r>
            <a:r>
              <a:rPr dirty="0" sz="1350" spc="-3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Not</a:t>
            </a:r>
            <a:r>
              <a:rPr dirty="0" sz="1350" spc="-2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350" spc="-3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due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Overvaluation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High</a:t>
            </a:r>
            <a:r>
              <a:rPr dirty="0" sz="13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3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Premiums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20950" y="1557448"/>
            <a:ext cx="354177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VAOJGI+Raleway-Bold"/>
                <a:cs typeface="VAOJGI+Raleway-Bold"/>
              </a:rPr>
              <a:t>+35.8%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56157" y="3172340"/>
            <a:ext cx="1931923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High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Premium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3" u="sng">
                <a:solidFill>
                  <a:srgbClr val="000000"/>
                </a:solidFill>
                <a:latin typeface="VAOJGI+Raleway-Bold"/>
                <a:cs typeface="VAOJGI+Raleway-Bold"/>
              </a:rPr>
              <a:t>Pay</a:t>
            </a:r>
            <a:r>
              <a:rPr dirty="0" sz="1000" spc="-2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58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05075" y="3240615"/>
            <a:ext cx="2920962" cy="949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5409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AMD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Highly</a:t>
            </a:r>
            <a:r>
              <a:rPr dirty="0" sz="1000" spc="-28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Overvalued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Intrinsic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vs.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calculations,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35.8%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EV</a:t>
            </a: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6">
                <a:solidFill>
                  <a:srgbClr val="000000"/>
                </a:solidFill>
                <a:latin typeface="HHHIJV+Raleway-Regular"/>
                <a:cs typeface="HHHIJV+Raleway-Regular"/>
              </a:rPr>
              <a:t>EV.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Therefore,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acquiring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trading</a:t>
            </a: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$25.9B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intrinsic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value.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56749" y="3324740"/>
            <a:ext cx="2905124" cy="1101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paid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M&amp;A</a:t>
            </a:r>
            <a:r>
              <a:rPr dirty="0" sz="10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dealings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wanting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46%.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Therefore,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paying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$45.18B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AMD—which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take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massive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toll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ﬁnancial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ﬂexibility,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given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spike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obligations.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4475" y="44441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550" y="404068"/>
            <a:ext cx="1591937" cy="312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spc="-15">
                <a:solidFill>
                  <a:srgbClr val="073763"/>
                </a:solidFill>
                <a:latin typeface="QWQPPK+Raleway-Italic"/>
                <a:cs typeface="QWQPPK+Raleway-Italic"/>
              </a:rPr>
              <a:t>Conclusively...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698" y="727925"/>
            <a:ext cx="8128116" cy="4138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5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10">
                <a:solidFill>
                  <a:srgbClr val="073763"/>
                </a:solidFill>
                <a:latin typeface="VAOJGI+Raleway-Bold"/>
                <a:cs typeface="VAOJGI+Raleway-Bold"/>
              </a:rPr>
              <a:t>Nvidia</a:t>
            </a:r>
            <a:r>
              <a:rPr dirty="0" sz="250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500" spc="11">
                <a:solidFill>
                  <a:srgbClr val="073763"/>
                </a:solidFill>
                <a:latin typeface="VAOJGI+Raleway-Bold"/>
                <a:cs typeface="VAOJGI+Raleway-Bold"/>
              </a:rPr>
              <a:t>should</a:t>
            </a:r>
            <a:r>
              <a:rPr dirty="0" sz="250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500">
                <a:solidFill>
                  <a:srgbClr val="073763"/>
                </a:solidFill>
                <a:latin typeface="VAOJGI+Raleway-Bold"/>
                <a:cs typeface="VAOJGI+Raleway-Bold"/>
              </a:rPr>
              <a:t>NOT</a:t>
            </a:r>
            <a:r>
              <a:rPr dirty="0" sz="2500" spc="-7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500">
                <a:solidFill>
                  <a:srgbClr val="073763"/>
                </a:solidFill>
                <a:latin typeface="VAOJGI+Raleway-Bold"/>
                <a:cs typeface="VAOJGI+Raleway-Bold"/>
              </a:rPr>
              <a:t>acquire</a:t>
            </a:r>
            <a:r>
              <a:rPr dirty="0" sz="2500" spc="-9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500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250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50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250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500">
                <a:solidFill>
                  <a:srgbClr val="073763"/>
                </a:solidFill>
                <a:latin typeface="VAOJGI+Raleway-Bold"/>
                <a:cs typeface="VAOJGI+Raleway-Bold"/>
              </a:rPr>
              <a:t>Devices.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4015" y="1337405"/>
            <a:ext cx="4009369" cy="641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Synergies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do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 u="sng">
                <a:solidFill>
                  <a:srgbClr val="ffffff"/>
                </a:solidFill>
                <a:latin typeface="HHHIJV+Raleway-Regular"/>
                <a:cs typeface="HHHIJV+Raleway-Regular"/>
              </a:rPr>
              <a:t>not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justify</a:t>
            </a:r>
            <a:r>
              <a:rPr dirty="0" sz="2000" spc="-54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the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costs</a:t>
            </a:r>
          </a:p>
          <a:p>
            <a:pPr marL="1275717" marR="0">
              <a:lnSpc>
                <a:spcPts val="2348"/>
              </a:lnSpc>
              <a:spcBef>
                <a:spcPts val="52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associated.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00414" y="1337392"/>
            <a:ext cx="3528060" cy="641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2000" spc="-5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loses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fundamental</a:t>
            </a:r>
          </a:p>
          <a:p>
            <a:pPr marL="703942" marR="0">
              <a:lnSpc>
                <a:spcPts val="2348"/>
              </a:lnSpc>
              <a:spcBef>
                <a:spcPts val="52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2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2000" spc="-33">
                <a:solidFill>
                  <a:srgbClr val="ffffff"/>
                </a:solidFill>
                <a:latin typeface="HHHIJV+Raleway-Regular"/>
                <a:cs typeface="HHHIJV+Raleway-Regular"/>
              </a:rPr>
              <a:t>driver.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66059" y="2283122"/>
            <a:ext cx="252121" cy="22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94350" y="2283122"/>
            <a:ext cx="3609895" cy="16093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Debt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financing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would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have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be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used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</a:p>
          <a:p>
            <a:pPr marL="0" marR="0">
              <a:lnSpc>
                <a:spcPts val="1452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complete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merger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overall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debt</a:t>
            </a:r>
            <a:r>
              <a:rPr dirty="0" sz="1300" spc="3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</a:p>
          <a:p>
            <a:pPr marL="0" marR="0">
              <a:lnSpc>
                <a:spcPts val="1452"/>
              </a:lnSpc>
              <a:spcBef>
                <a:spcPts val="10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considerably</a:t>
            </a:r>
            <a:r>
              <a:rPr dirty="0" sz="1300" spc="3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high</a:t>
            </a:r>
          </a:p>
          <a:p>
            <a:pPr marL="0" marR="0">
              <a:lnSpc>
                <a:spcPts val="1452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AMD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may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institute</a:t>
            </a:r>
            <a:r>
              <a:rPr dirty="0" sz="1300" spc="3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preventative</a:t>
            </a:r>
            <a:r>
              <a:rPr dirty="0" sz="1300" spc="3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measures</a:t>
            </a:r>
            <a:r>
              <a:rPr dirty="0" sz="1300" spc="44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</a:p>
          <a:p>
            <a:pPr marL="0" marR="0">
              <a:lnSpc>
                <a:spcPts val="1452"/>
              </a:lnSpc>
              <a:spcBef>
                <a:spcPts val="10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protect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current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patents</a:t>
            </a:r>
          </a:p>
          <a:p>
            <a:pPr marL="0" marR="0">
              <a:lnSpc>
                <a:spcPts val="1452"/>
              </a:lnSpc>
              <a:spcBef>
                <a:spcPts val="10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Nvidia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lessens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its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ability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deliver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quality</a:t>
            </a:r>
          </a:p>
          <a:p>
            <a:pPr marL="0" marR="0">
              <a:lnSpc>
                <a:spcPts val="1452"/>
              </a:lnSpc>
              <a:spcBef>
                <a:spcPts val="5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products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that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innovate,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along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with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integration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of</a:t>
            </a:r>
          </a:p>
          <a:p>
            <a:pPr marL="0" marR="0">
              <a:lnSpc>
                <a:spcPts val="1452"/>
              </a:lnSpc>
              <a:spcBef>
                <a:spcPts val="10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partnerships,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thereby</a:t>
            </a: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losing</a:t>
            </a:r>
            <a:r>
              <a:rPr dirty="0" sz="1300" spc="35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brand</a:t>
            </a:r>
            <a:r>
              <a:rPr dirty="0" sz="1300" spc="34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300">
                <a:solidFill>
                  <a:srgbClr val="000000"/>
                </a:solidFill>
                <a:latin typeface="BTVFHP+Arial-BoldMT"/>
                <a:cs typeface="BTVFHP+Arial-BoldMT"/>
              </a:rPr>
              <a:t>value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5743" y="2308404"/>
            <a:ext cx="3952586" cy="151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1411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Financial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modeling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and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DCF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show</a:t>
            </a:r>
          </a:p>
          <a:p>
            <a:pPr marL="335932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Advanced</a:t>
            </a:r>
            <a:r>
              <a:rPr dirty="0" sz="1400" spc="3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Micro</a:t>
            </a:r>
            <a:r>
              <a:rPr dirty="0" sz="1400" spc="36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Devices</a:t>
            </a:r>
            <a:r>
              <a:rPr dirty="0" sz="1400" spc="3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is</a:t>
            </a:r>
            <a:r>
              <a:rPr dirty="0" sz="1400" spc="38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33.4%</a:t>
            </a:r>
          </a:p>
          <a:p>
            <a:pPr marL="335932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overvalued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1411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Synergies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$12B</a:t>
            </a:r>
            <a:r>
              <a:rPr dirty="0" sz="1400" spc="3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do</a:t>
            </a:r>
            <a:r>
              <a:rPr dirty="0" sz="1400" spc="37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not</a:t>
            </a:r>
            <a:r>
              <a:rPr dirty="0" sz="1400" spc="38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BTVFHP+Arial-BoldMT"/>
                <a:cs typeface="BTVFHP+Arial-BoldMT"/>
              </a:rPr>
              <a:t>justify</a:t>
            </a:r>
            <a:r>
              <a:rPr dirty="0" sz="1400" spc="44">
                <a:solidFill>
                  <a:srgbClr val="000000"/>
                </a:solidFill>
                <a:latin typeface="BTVFHP+Arial-BoldMT"/>
                <a:cs typeface="BTVFHP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expenses</a:t>
            </a:r>
          </a:p>
          <a:p>
            <a:pPr marL="335932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needed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to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complete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overall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transaction</a:t>
            </a:r>
          </a:p>
          <a:p>
            <a:pPr marL="0" marR="0">
              <a:lnSpc>
                <a:spcPts val="1564"/>
              </a:lnSpc>
              <a:spcBef>
                <a:spcPts val="115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400" spc="1411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AMD’s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R&amp;D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not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highly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developed,</a:t>
            </a:r>
          </a:p>
          <a:p>
            <a:pPr marL="335932" marR="0">
              <a:lnSpc>
                <a:spcPts val="1564"/>
              </a:lnSpc>
              <a:spcBef>
                <a:spcPts val="65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compromising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Nvidia’s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2021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company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CSWBPK+ArialMT"/>
                <a:cs typeface="CSWBPK+ArialMT"/>
              </a:rPr>
              <a:t>goals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66059" y="2877482"/>
            <a:ext cx="252121" cy="6187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1452"/>
              </a:lnSpc>
              <a:spcBef>
                <a:spcPts val="1617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4475" y="4444198"/>
            <a:ext cx="3376869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19791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77181" y="1395450"/>
            <a:ext cx="6544310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pc="-365">
                <a:solidFill>
                  <a:srgbClr val="ffffff"/>
                </a:solidFill>
                <a:latin typeface="HHHIJV+Raleway-Regular"/>
                <a:cs typeface="HHHIJV+Raleway-Regular"/>
              </a:rPr>
              <a:t>V.</a:t>
            </a:r>
            <a:r>
              <a:rPr dirty="0" sz="5000" spc="21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15">
                <a:solidFill>
                  <a:srgbClr val="ffffff"/>
                </a:solidFill>
                <a:latin typeface="HHHIJV+Raleway-Regular"/>
                <a:cs typeface="HHHIJV+Raleway-Regular"/>
              </a:rPr>
              <a:t>Alternative</a:t>
            </a:r>
            <a:r>
              <a:rPr dirty="0" sz="5000" spc="15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9104" y="2837406"/>
            <a:ext cx="1414247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Looking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further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08913" y="1395450"/>
            <a:ext cx="5880100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5000" spc="-13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 spc="-23">
                <a:solidFill>
                  <a:srgbClr val="ffffff"/>
                </a:solidFill>
                <a:latin typeface="HHHIJV+Raleway-Regular"/>
                <a:cs typeface="HHHIJV+Raleway-Regular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91426" y="2837406"/>
            <a:ext cx="2290267" cy="460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Deﬁning</a:t>
            </a:r>
            <a:r>
              <a:rPr dirty="0" sz="1400" spc="-13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and</a:t>
            </a:r>
            <a:r>
              <a:rPr dirty="0" sz="1400" spc="-13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Shaping</a:t>
            </a:r>
            <a:r>
              <a:rPr dirty="0" sz="1400" spc="-13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the</a:t>
            </a:r>
          </a:p>
          <a:p>
            <a:pPr marL="715956" marR="0">
              <a:lnSpc>
                <a:spcPts val="164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555649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Evaluating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Opportunities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1950" spc="-4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Options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Could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Pursue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Instead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950" spc="-8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Another</a:t>
            </a:r>
            <a:r>
              <a:rPr dirty="0" sz="1950" spc="-10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Acquisition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5703" y="840672"/>
            <a:ext cx="1674419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  <a:r>
              <a:rPr dirty="0" sz="1200" spc="-4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Opportunity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58350" y="857922"/>
            <a:ext cx="2174748" cy="5950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Research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Development</a:t>
            </a:r>
          </a:p>
          <a:p>
            <a:pPr marL="218171" marR="0">
              <a:lnSpc>
                <a:spcPts val="1291"/>
              </a:lnSpc>
              <a:spcBef>
                <a:spcPts val="1685"/>
              </a:spcBef>
              <a:spcAft>
                <a:spcPts val="0"/>
              </a:spcAft>
            </a:pP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Invest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in</a:t>
            </a:r>
            <a:r>
              <a:rPr dirty="0" sz="1100" spc="-43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AI</a:t>
            </a:r>
            <a:r>
              <a:rPr dirty="0" sz="1100" spc="-43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Architecture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47816" y="840672"/>
            <a:ext cx="1761134" cy="6027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Supply</a:t>
            </a:r>
            <a:r>
              <a:rPr dirty="0" sz="1200" spc="-3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Chain</a:t>
            </a:r>
            <a:r>
              <a:rPr dirty="0" sz="1200" spc="-5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Visibility</a:t>
            </a:r>
          </a:p>
          <a:p>
            <a:pPr marL="168432" marR="0">
              <a:lnSpc>
                <a:spcPts val="1291"/>
              </a:lnSpc>
              <a:spcBef>
                <a:spcPts val="1745"/>
              </a:spcBef>
              <a:spcAft>
                <a:spcPts val="0"/>
              </a:spcAft>
            </a:pP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Expand</a:t>
            </a:r>
            <a:r>
              <a:rPr dirty="0" sz="1100" spc="-1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5925" y="1250615"/>
            <a:ext cx="177457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Add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to</a:t>
            </a:r>
            <a:r>
              <a:rPr dirty="0" sz="1000" spc="-32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Product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Portfolio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78696" y="1608027"/>
            <a:ext cx="1670147" cy="491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powered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</a:p>
          <a:p>
            <a:pPr marL="133828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require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budget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74462" y="1600198"/>
            <a:ext cx="1857870" cy="4466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shortage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demonstrated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redeﬁnition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0721" y="1630465"/>
            <a:ext cx="2039082" cy="491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fastest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74462" y="2148838"/>
            <a:ext cx="1909305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Creates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partially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own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foundry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78696" y="2217627"/>
            <a:ext cx="1911066" cy="491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Sector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creates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0721" y="2240065"/>
            <a:ext cx="1876776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lead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4549" y="2544865"/>
            <a:ext cx="186855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relevance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renewal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0949" y="2831923"/>
            <a:ext cx="1563929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Current</a:t>
            </a:r>
            <a:r>
              <a:rPr dirty="0" sz="12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Eﬀorts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200" spc="-4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41687" y="2831923"/>
            <a:ext cx="2407920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Existing</a:t>
            </a:r>
            <a:r>
              <a:rPr dirty="0" sz="1200" spc="-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Products</a:t>
            </a:r>
            <a:r>
              <a:rPr dirty="0" sz="1200" spc="-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Features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22340" y="2831923"/>
            <a:ext cx="2212086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Current</a:t>
            </a:r>
            <a:r>
              <a:rPr dirty="0" sz="12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Operations</a:t>
            </a:r>
            <a:r>
              <a:rPr dirty="0" sz="12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Strategy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3371" y="3188199"/>
            <a:ext cx="1655796" cy="187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Expanding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data-centric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78721" y="3244149"/>
            <a:ext cx="1607790" cy="6169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133828" marR="0">
              <a:lnSpc>
                <a:spcPts val="1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chip:</a:t>
            </a:r>
          </a:p>
          <a:p>
            <a:pPr marL="133828" marR="0">
              <a:lnSpc>
                <a:spcPts val="11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“most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powerful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</a:p>
          <a:p>
            <a:pPr marL="133828" marR="0">
              <a:lnSpc>
                <a:spcPts val="1128"/>
              </a:lnSpc>
              <a:spcBef>
                <a:spcPts val="5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system”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66821" y="3272240"/>
            <a:ext cx="1936889" cy="1101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Dependence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foundries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keep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up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1000" spc="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demand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spikes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shortages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Strong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TSMC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77200" y="3331456"/>
            <a:ext cx="118503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vision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grows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43371" y="3617968"/>
            <a:ext cx="1632301" cy="187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announcement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77200" y="3761223"/>
            <a:ext cx="169659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consumer-focused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778721" y="3960430"/>
            <a:ext cx="1775938" cy="4737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place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133828" marR="0">
              <a:lnSpc>
                <a:spcPts val="11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additional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assistance</a:t>
            </a:r>
          </a:p>
          <a:p>
            <a:pPr marL="133828" marR="0">
              <a:lnSpc>
                <a:spcPts val="11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needed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43371" y="4047735"/>
            <a:ext cx="1604361" cy="187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expand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77200" y="4190991"/>
            <a:ext cx="102412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brand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portfolio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34475" y="4444198"/>
            <a:ext cx="232941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6">
                <a:solidFill>
                  <a:srgbClr val="000000"/>
                </a:solidFill>
                <a:latin typeface="DHQUAO+TimesNewRomanPSMT"/>
                <a:cs typeface="DHQUAO+TimesNewRomanPSMT"/>
              </a:rPr>
              <a:t>Team</a:t>
            </a:r>
            <a:r>
              <a:rPr dirty="0" sz="1100" spc="-35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Analysis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555649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Evaluating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Opportunities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Other</a:t>
            </a:r>
            <a:r>
              <a:rPr dirty="0" sz="1950" spc="-4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Options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Could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Pursue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Instead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950" spc="-8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Another</a:t>
            </a:r>
            <a:r>
              <a:rPr dirty="0" sz="1950" spc="-10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Acquisition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1101" y="840672"/>
            <a:ext cx="96636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Acquisition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47301" y="857922"/>
            <a:ext cx="99745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Partnership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56503" y="840672"/>
            <a:ext cx="1148943" cy="6027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Development</a:t>
            </a:r>
          </a:p>
          <a:p>
            <a:pPr marL="43880" marR="0">
              <a:lnSpc>
                <a:spcPts val="1291"/>
              </a:lnSpc>
              <a:spcBef>
                <a:spcPts val="1745"/>
              </a:spcBef>
              <a:spcAft>
                <a:spcPts val="0"/>
              </a:spcAft>
            </a:pP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Build</a:t>
            </a:r>
            <a:r>
              <a:rPr dirty="0" sz="1100" spc="-43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AI</a:t>
            </a:r>
            <a:r>
              <a:rPr dirty="0" sz="1100" spc="-1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0b5394"/>
                </a:solidFill>
                <a:latin typeface="VAOJGI+Raleway-Bold"/>
                <a:cs typeface="VAOJGI+Raleway-Bold"/>
              </a:rPr>
              <a:t>chips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7155" y="1250615"/>
            <a:ext cx="171234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Buy</a:t>
            </a:r>
            <a:r>
              <a:rPr dirty="0" sz="1000" spc="-31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an</a:t>
            </a:r>
            <a:r>
              <a:rPr dirty="0" sz="1000" spc="-39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AI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based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company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08712" y="1250615"/>
            <a:ext cx="227495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Utilize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partner</a:t>
            </a:r>
            <a:r>
              <a:rPr dirty="0" sz="1000" spc="-31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program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54">
                <a:solidFill>
                  <a:srgbClr val="0b5394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b5394"/>
                </a:solidFill>
                <a:latin typeface="VAOJGI+Raleway-Bold"/>
                <a:cs typeface="VAOJGI+Raleway-Bold"/>
              </a:rPr>
              <a:t>venture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3371" y="1599402"/>
            <a:ext cx="1907129" cy="949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existing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popular</a:t>
            </a:r>
          </a:p>
          <a:p>
            <a:pPr marL="133828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lines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utilization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present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run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complications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possible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expenses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66821" y="1600452"/>
            <a:ext cx="1879697" cy="1101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Gives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full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control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design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process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full</a:t>
            </a:r>
          </a:p>
          <a:p>
            <a:pPr marL="133829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distribution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very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expensive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33829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start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ground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33829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time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consuming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give</a:t>
            </a:r>
          </a:p>
          <a:p>
            <a:pPr marL="133829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leeway</a:t>
            </a:r>
            <a:r>
              <a:rPr dirty="0" sz="10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competition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93796" y="1684965"/>
            <a:ext cx="1954373" cy="949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Create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using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established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program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1000" spc="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project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10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time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consuming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expensive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considering</a:t>
            </a:r>
          </a:p>
          <a:p>
            <a:pPr marL="133828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long-term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timeline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7200" y="2513802"/>
            <a:ext cx="123863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ﬁnance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16382" y="2831923"/>
            <a:ext cx="89778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99117" y="2831923"/>
            <a:ext cx="89778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81852" y="2831923"/>
            <a:ext cx="89778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1012" y="3251185"/>
            <a:ext cx="1916973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present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trials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ARM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Holdings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show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looking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781396" y="3238965"/>
            <a:ext cx="1583660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Only</a:t>
            </a:r>
            <a:r>
              <a:rPr dirty="0" sz="10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allows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limited</a:t>
            </a:r>
          </a:p>
          <a:p>
            <a:pPr marL="133828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control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66821" y="3253565"/>
            <a:ext cx="1469233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Good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independently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own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915225" y="3543765"/>
            <a:ext cx="111442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product/service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66821" y="3558365"/>
            <a:ext cx="1892270" cy="7967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Time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constraint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building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1000" spc="-5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wide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initial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133829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77200" y="3662666"/>
            <a:ext cx="852830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opportunities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81396" y="3696165"/>
            <a:ext cx="1914369" cy="6443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program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mainly</a:t>
            </a:r>
          </a:p>
          <a:p>
            <a:pPr marL="133828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utilized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advisory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33828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internal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</a:p>
          <a:p>
            <a:pPr marL="133828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1012" y="3799826"/>
            <a:ext cx="1928516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prove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beneﬁcial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long-term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strategy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growing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34475" y="4444198"/>
            <a:ext cx="153296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(Team</a:t>
            </a:r>
            <a:r>
              <a:rPr dirty="0" sz="1100" spc="-4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Analysis)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3348511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Evaluating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Possible</a:t>
            </a:r>
            <a:r>
              <a:rPr dirty="0" sz="1650" spc="-6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Infeasible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2720" y="707927"/>
            <a:ext cx="1341627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Alignment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58912" y="707927"/>
            <a:ext cx="139801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Strategic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Feasibility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27297" y="707927"/>
            <a:ext cx="1417954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Financial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Feasibility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17348" y="707926"/>
            <a:ext cx="69316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Decision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090" y="735701"/>
            <a:ext cx="1677670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Relevance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Rationale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1438" y="981911"/>
            <a:ext cx="1436789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tensions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switching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looking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sale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8424" y="1003625"/>
            <a:ext cx="2247748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huge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investor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Dominante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electronics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51438" y="1865810"/>
            <a:ext cx="1352550" cy="858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Sheer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size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Intel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makes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unfeasible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6961" y="1998143"/>
            <a:ext cx="2051837" cy="58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Direct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competitor</a:t>
            </a:r>
            <a:r>
              <a:rPr dirty="0" sz="900" spc="-4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patents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licenses,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giving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ownership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some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63149" y="2546783"/>
            <a:ext cx="145507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innovation/technologies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51438" y="2804010"/>
            <a:ext cx="1446390" cy="858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Held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2.77B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4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year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unwillingness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36962" y="2928033"/>
            <a:ext cx="2156421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Graphcore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Forecasted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disruptor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already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competing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even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startup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38424" y="3739685"/>
            <a:ext cx="2206943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Internet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related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headquartered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Beijing,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largest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American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conglomerates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Snap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51438" y="3748898"/>
            <a:ext cx="1378496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serving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antitrust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lawsuits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deals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Chinese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  <a:r>
              <a:rPr dirty="0" sz="900" spc="2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risky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5875" y="4444198"/>
            <a:ext cx="566515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(Apple,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(Graphcore,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(Intel,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(Investopedia,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3348511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Evaluating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Possible</a:t>
            </a:r>
            <a:r>
              <a:rPr dirty="0" sz="1650" spc="-6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Infeasible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22720" y="707927"/>
            <a:ext cx="1341627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Alignment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12112" y="707927"/>
            <a:ext cx="139801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Strategic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Feasibility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73685" y="707927"/>
            <a:ext cx="1417954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Financial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Feasibility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17348" y="707926"/>
            <a:ext cx="69316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Decision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5090" y="735701"/>
            <a:ext cx="1677670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Relevance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Rationale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51438" y="981911"/>
            <a:ext cx="1441597" cy="858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Viable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900" spc="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doesn’t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align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end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8424" y="1052075"/>
            <a:ext cx="2075041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software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visualization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Autonomous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vehicles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51438" y="1862698"/>
            <a:ext cx="1421358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Filed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Chapter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11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Protection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shows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volatility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much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restructuring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6961" y="1968255"/>
            <a:ext cx="2072754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VC-backed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unique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ﬂow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combination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SoC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mobile,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home,,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IoT</a:t>
            </a:r>
            <a:r>
              <a:rPr dirty="0" sz="900" spc="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devices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977625" y="2548498"/>
            <a:ext cx="125013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6962" y="2781408"/>
            <a:ext cx="2203640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fastest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response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maximum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performance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without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oﬀset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either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Newest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TSP</a:t>
            </a:r>
            <a:r>
              <a:rPr dirty="0" sz="900" spc="-4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ASIC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implementation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giving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51438" y="2807967"/>
            <a:ext cx="22143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977625" y="2803998"/>
            <a:ext cx="1327746" cy="58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startup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patents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disrupt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51438" y="3352638"/>
            <a:ext cx="1238593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looking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3150" y="3467209"/>
            <a:ext cx="1090345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power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51438" y="3708160"/>
            <a:ext cx="1506170" cy="858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alignment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sector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expansion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international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challenges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38424" y="3746547"/>
            <a:ext cx="2128304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telecommunications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ﬁeld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developer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multimedia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attractive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“NeuroPilot”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34475" y="4444198"/>
            <a:ext cx="490546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(Groq,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(Kalray,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2">
                <a:solidFill>
                  <a:srgbClr val="000000"/>
                </a:solidFill>
                <a:latin typeface="DHQUAO+TimesNewRomanPSMT"/>
                <a:cs typeface="DHQUAO+TimesNewRomanPSMT"/>
              </a:rPr>
              <a:t>(Wave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Technologies,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8008919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Seeing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as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</a:t>
            </a:r>
            <a:r>
              <a:rPr dirty="0" sz="1650" spc="-7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31">
                <a:solidFill>
                  <a:srgbClr val="073763"/>
                </a:solidFill>
                <a:latin typeface="VAOJGI+Raleway-Bold"/>
                <a:cs typeface="VAOJGI+Raleway-Bold"/>
              </a:rPr>
              <a:t>Target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Deﬁning</a:t>
            </a:r>
            <a:r>
              <a:rPr dirty="0" sz="1650" spc="-7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What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</a:t>
            </a:r>
            <a:r>
              <a:rPr dirty="0" sz="1650" spc="-7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Means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for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Nvidia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950" spc="-4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100" y="760065"/>
            <a:ext cx="360527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Between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2019-Q4</a:t>
            </a:r>
            <a:r>
              <a:rPr dirty="0" sz="10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VAOJGI+Raleway-Bold"/>
                <a:cs typeface="VAOJGI+Raleway-Bold"/>
              </a:rPr>
              <a:t>Mediatek’s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climbed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49%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2675" y="760065"/>
            <a:ext cx="373824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Five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units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compromise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technology</a:t>
            </a:r>
            <a:r>
              <a:rPr dirty="0" sz="1000" spc="-3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sector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100" y="912465"/>
            <a:ext cx="345147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Capitalization,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11,2021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72675" y="912465"/>
            <a:ext cx="266026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Mediatek: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Corporate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Functions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96266" y="1125705"/>
            <a:ext cx="38116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49%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9275" y="1157882"/>
            <a:ext cx="884224" cy="4012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37">
                <a:solidFill>
                  <a:srgbClr val="000000"/>
                </a:solidFill>
                <a:latin typeface="HHHIJV+Raleway-Regular"/>
                <a:cs typeface="HHHIJV+Raleway-Regular"/>
              </a:rPr>
              <a:t>YOY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%Growth: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2018-2019: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6.3%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2019-2020: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49%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89165" y="1183969"/>
            <a:ext cx="1813014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SoC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System</a:t>
            </a:r>
            <a:r>
              <a:rPr dirty="0" sz="1100" spc="-35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Architecture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15125" y="1214990"/>
            <a:ext cx="182791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14537" y="1421115"/>
            <a:ext cx="3419602" cy="3091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Construct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plan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technology-leading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single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capacity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minimizing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external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25799" y="1879356"/>
            <a:ext cx="1138681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Central</a:t>
            </a:r>
            <a:r>
              <a:rPr dirty="0" sz="1100" spc="-37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Design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15112" y="1906627"/>
            <a:ext cx="182791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14525" y="2116502"/>
            <a:ext cx="3293871" cy="3091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Implement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including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wireless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communication,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artiﬁcial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intelligence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20031" y="2574743"/>
            <a:ext cx="1550517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Wireless</a:t>
            </a:r>
            <a:r>
              <a:rPr dirty="0" sz="1100" spc="-41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 spc="-12">
                <a:solidFill>
                  <a:srgbClr val="ffffff"/>
                </a:solidFill>
                <a:latin typeface="VAOJGI+Raleway-Bold"/>
                <a:cs typeface="VAOJGI+Raleway-Bold"/>
              </a:rPr>
              <a:t>Technology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015112" y="2604565"/>
            <a:ext cx="182791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99275" y="2730190"/>
            <a:ext cx="4755260" cy="339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2020,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MediaTek</a:t>
            </a:r>
            <a:r>
              <a:rPr dirty="0" sz="1000" spc="1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overtook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Qualcomm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Smartphone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Chipset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Share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Smartphone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Chipset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Share%,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2019-2020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14525" y="2811889"/>
            <a:ext cx="3229356" cy="3091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design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wireless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communication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core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system,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software,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wireless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comms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219702" y="3275247"/>
            <a:ext cx="1351165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Computing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and</a:t>
            </a:r>
            <a:r>
              <a:rPr dirty="0" sz="1100" spc="-43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AI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015112" y="3298890"/>
            <a:ext cx="182791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114525" y="3512394"/>
            <a:ext cx="3024631" cy="3091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high-eﬃciency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platforms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artiﬁcial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intelligence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434194" y="3968485"/>
            <a:ext cx="912787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Multimedia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015112" y="3995752"/>
            <a:ext cx="182791" cy="137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CSWBPK+ArialMT"/>
                <a:cs typeface="CSWBPK+ArialMT"/>
              </a:rPr>
              <a:t>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09775" y="4205631"/>
            <a:ext cx="3170428" cy="3091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video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image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multimedia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34475" y="4444198"/>
            <a:ext cx="353640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(Singh,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246268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-2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AI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Expansion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Plans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Introduce</a:t>
            </a:r>
            <a:r>
              <a:rPr dirty="0" sz="19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AI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950" spc="-3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Smartphones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More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100" y="760065"/>
            <a:ext cx="4028693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MediaTek’s</a:t>
            </a:r>
            <a:r>
              <a:rPr dirty="0" sz="1000" spc="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Helio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G95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newest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4G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gaming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smartphones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Helio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G95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Review: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0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outperforms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averages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15100" y="760065"/>
            <a:ext cx="357123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race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scale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increases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R&amp;D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expedentures</a:t>
            </a:r>
            <a:r>
              <a:rPr dirty="0" sz="1000" spc="-4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92">
                <a:solidFill>
                  <a:srgbClr val="000000"/>
                </a:solidFill>
                <a:latin typeface="VAOJGI+Raleway-Bold"/>
                <a:cs typeface="VAOJGI+Raleway-Bold"/>
              </a:rPr>
              <a:t>YoY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0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Spending,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2015-2020,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63918" y="1252787"/>
            <a:ext cx="1610067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Smaller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size</a:t>
            </a:r>
          </a:p>
          <a:p>
            <a:pPr marL="257062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better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space</a:t>
            </a:r>
          </a:p>
          <a:p>
            <a:pPr marL="405425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optimization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627108" y="1948965"/>
            <a:ext cx="1972182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commitment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eventually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40391" y="2053740"/>
            <a:ext cx="1944979" cy="456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expand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$6.7B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secure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</a:p>
          <a:p>
            <a:pPr marL="158551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opportunities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artiﬁcial</a:t>
            </a:r>
            <a:r>
              <a:rPr dirty="0" sz="7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intelligence</a:t>
            </a:r>
          </a:p>
          <a:p>
            <a:pPr marL="4309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ﬁfth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generation,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5G,</a:t>
            </a:r>
          </a:p>
          <a:p>
            <a:pPr marL="388495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wireless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communication.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100" y="2762515"/>
            <a:ext cx="380923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MediaTek’s</a:t>
            </a:r>
            <a:r>
              <a:rPr dirty="0" sz="1000" spc="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partnerships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enhance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81825" y="2762515"/>
            <a:ext cx="120662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92">
                <a:solidFill>
                  <a:srgbClr val="000000"/>
                </a:solidFill>
                <a:latin typeface="VAOJGI+Raleway-Bold"/>
                <a:cs typeface="VAOJGI+Raleway-Bold"/>
              </a:rPr>
              <a:t>YoY</a:t>
            </a:r>
            <a:r>
              <a:rPr dirty="0" sz="1000" spc="4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52100" y="2914915"/>
            <a:ext cx="345147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Capitalization,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11,2021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81825" y="2914915"/>
            <a:ext cx="345147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Percent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Capitalization,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11,2021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697075" y="3249210"/>
            <a:ext cx="729538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Gaming: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30749" y="3351623"/>
            <a:ext cx="1344555" cy="9723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Recent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AI.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900" spc="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close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client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relations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prove</a:t>
            </a:r>
            <a:r>
              <a:rPr dirty="0" sz="9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useful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scaling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testing.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97075" y="3520336"/>
            <a:ext cx="1281226" cy="5023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1200" spc="-6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Tech:</a:t>
            </a:r>
          </a:p>
          <a:p>
            <a:pPr marL="0" marR="0">
              <a:lnSpc>
                <a:spcPts val="1408"/>
              </a:lnSpc>
              <a:spcBef>
                <a:spcPts val="887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Smart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Phones: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014211" y="3961090"/>
            <a:ext cx="2685783" cy="352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dropped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signiﬁcantly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because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regulatory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problems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9676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China.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7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soon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recovered,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obtaining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35531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licensure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continue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operations.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697075" y="4102722"/>
            <a:ext cx="1600657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Artiﬁcial</a:t>
            </a:r>
            <a:r>
              <a:rPr dirty="0" sz="12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Intelligence: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34475" y="4444198"/>
            <a:ext cx="464464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(Ting-Fang,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7">
                <a:solidFill>
                  <a:srgbClr val="000000"/>
                </a:solidFill>
                <a:latin typeface="DHQUAO+TimesNewRomanPSMT"/>
                <a:cs typeface="DHQUAO+TimesNewRomanPSMT"/>
              </a:rPr>
              <a:t>(Versus,</a:t>
            </a:r>
            <a:r>
              <a:rPr dirty="0" sz="1100" spc="17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687" y="124372"/>
            <a:ext cx="7592425" cy="475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Past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Deals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Beneﬁt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of</a:t>
            </a:r>
            <a:r>
              <a:rPr dirty="0" sz="1650" spc="-9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Acquiring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</a:p>
          <a:p>
            <a:pPr marL="24" marR="0">
              <a:lnSpc>
                <a:spcPts val="156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 spc="-56">
                <a:solidFill>
                  <a:srgbClr val="073763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450" spc="-2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450" spc="-5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Well-Regarded</a:t>
            </a:r>
            <a:r>
              <a:rPr dirty="0" sz="1450" spc="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Can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be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Implemented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57">
                <a:solidFill>
                  <a:srgbClr val="073763"/>
                </a:solidFill>
                <a:latin typeface="HHHIJV+Raleway-Regular"/>
                <a:cs typeface="HHHIJV+Raleway-Regular"/>
              </a:rPr>
              <a:t>NVDA’s</a:t>
            </a:r>
            <a:r>
              <a:rPr dirty="0" sz="1450" spc="4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Products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100" y="760065"/>
            <a:ext cx="377202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VAOJGI+Raleway-Bold"/>
                <a:cs typeface="VAOJGI+Raleway-Bold"/>
              </a:rPr>
              <a:t>MediaTek’s</a:t>
            </a:r>
            <a:r>
              <a:rPr dirty="0" sz="1000" spc="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past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lead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increased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share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32000" y="760065"/>
            <a:ext cx="260045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3">
                <a:solidFill>
                  <a:srgbClr val="000000"/>
                </a:solidFill>
                <a:latin typeface="VAOJGI+Raleway-Bold"/>
                <a:cs typeface="VAOJGI+Raleway-Bold"/>
              </a:rPr>
              <a:t>How</a:t>
            </a:r>
            <a:r>
              <a:rPr dirty="0" sz="1000" spc="-2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MediaTek</a:t>
            </a:r>
            <a:r>
              <a:rPr dirty="0" sz="1000" spc="1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plays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1">
                <a:solidFill>
                  <a:srgbClr val="000000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000" spc="1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Picture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2100" y="912465"/>
            <a:ext cx="329044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10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Mergers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2006-2016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32000" y="912465"/>
            <a:ext cx="283146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Evaluating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Strategy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Target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68329" y="1115207"/>
            <a:ext cx="3073107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Expanding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into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the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Communications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Market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5150" y="1210194"/>
            <a:ext cx="428244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900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30945" y="1201869"/>
            <a:ext cx="619759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909.3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513346" y="1339479"/>
            <a:ext cx="3563209" cy="3091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aims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bring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5G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consumers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libraries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needs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access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larger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46376" y="1427962"/>
            <a:ext cx="1964855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MedTek’s</a:t>
            </a:r>
            <a:r>
              <a:rPr dirty="0" sz="900" spc="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5150" y="1554009"/>
            <a:ext cx="430834" cy="26237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800</a:t>
            </a:r>
          </a:p>
          <a:p>
            <a:pPr marL="0" marR="0">
              <a:lnSpc>
                <a:spcPts val="1408"/>
              </a:lnSpc>
              <a:spcBef>
                <a:spcPts val="129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700</a:t>
            </a:r>
          </a:p>
          <a:p>
            <a:pPr marL="0" marR="0">
              <a:lnSpc>
                <a:spcPts val="1408"/>
              </a:lnSpc>
              <a:spcBef>
                <a:spcPts val="129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600</a:t>
            </a:r>
          </a:p>
          <a:p>
            <a:pPr marL="0" marR="0">
              <a:lnSpc>
                <a:spcPts val="1408"/>
              </a:lnSpc>
              <a:spcBef>
                <a:spcPts val="129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500</a:t>
            </a:r>
          </a:p>
          <a:p>
            <a:pPr marL="0" marR="0">
              <a:lnSpc>
                <a:spcPts val="1408"/>
              </a:lnSpc>
              <a:spcBef>
                <a:spcPts val="129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400</a:t>
            </a:r>
          </a:p>
          <a:p>
            <a:pPr marL="0" marR="0">
              <a:lnSpc>
                <a:spcPts val="1408"/>
              </a:lnSpc>
              <a:spcBef>
                <a:spcPts val="129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300</a:t>
            </a:r>
          </a:p>
          <a:p>
            <a:pPr marL="0" marR="0">
              <a:lnSpc>
                <a:spcPts val="1408"/>
              </a:lnSpc>
              <a:spcBef>
                <a:spcPts val="134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200</a:t>
            </a:r>
          </a:p>
          <a:p>
            <a:pPr marL="0" marR="0">
              <a:lnSpc>
                <a:spcPts val="1408"/>
              </a:lnSpc>
              <a:spcBef>
                <a:spcPts val="129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100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76838" y="1561312"/>
            <a:ext cx="1903361" cy="572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776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undisclosed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operational</a:t>
            </a:r>
          </a:p>
          <a:p>
            <a:pPr marL="14572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alignment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shows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next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step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expanding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</a:p>
          <a:p>
            <a:pPr marL="314441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design.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13346" y="1583319"/>
            <a:ext cx="3532729" cy="5529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828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telecommunications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0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8.4%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5G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China,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making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largest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world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13346" y="2070999"/>
            <a:ext cx="3535397" cy="43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between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both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companies’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</a:p>
          <a:p>
            <a:pPr marL="13382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correlate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race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towards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broader</a:t>
            </a:r>
            <a:r>
              <a:rPr dirty="0" sz="10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5G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connectivity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marketplace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875825" y="2693094"/>
            <a:ext cx="2867329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Utilizing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Shared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Partnerships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and</a:t>
            </a:r>
            <a:r>
              <a:rPr dirty="0" sz="1100" spc="-43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AI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R&amp;D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50326" y="2913761"/>
            <a:ext cx="478155" cy="974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Undis.</a:t>
            </a:r>
          </a:p>
          <a:p>
            <a:pPr marL="0" marR="0">
              <a:lnSpc>
                <a:spcPts val="1056"/>
              </a:lnSpc>
              <a:spcBef>
                <a:spcPts val="521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Undis.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518096" y="2916930"/>
            <a:ext cx="3564309" cy="14063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1000" spc="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NeuroPilot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ecosystem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enhances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“Edge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AI”</a:t>
            </a:r>
          </a:p>
          <a:p>
            <a:pPr marL="13382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gaining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traction,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chips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allow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3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ﬂexibility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innovative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improvements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Cloud</a:t>
            </a:r>
          </a:p>
          <a:p>
            <a:pPr marL="13382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connectivity,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decreased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run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time,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power</a:t>
            </a:r>
          </a:p>
          <a:p>
            <a:pPr marL="0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0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also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improves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Tegra</a:t>
            </a:r>
            <a:r>
              <a:rPr dirty="0" sz="1000" spc="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processors,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account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almost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quarter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1000" spc="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favored</a:t>
            </a:r>
          </a:p>
          <a:p>
            <a:pPr marL="0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Scalability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also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account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decrease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COGS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merger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363826" y="3195161"/>
            <a:ext cx="478155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Undis.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54026" y="3908461"/>
            <a:ext cx="478155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Undis.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28217" y="4021457"/>
            <a:ext cx="473252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37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mm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62375" y="4244615"/>
            <a:ext cx="44335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53975" y="4479948"/>
            <a:ext cx="368546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5682355" cy="5207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Valuation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Cost/Proﬁt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of</a:t>
            </a:r>
            <a:r>
              <a:rPr dirty="0" sz="1650" spc="-9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Acquiring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(Part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1)</a:t>
            </a:r>
          </a:p>
          <a:p>
            <a:pPr marL="24" marR="0">
              <a:lnSpc>
                <a:spcPts val="1854"/>
              </a:lnSpc>
              <a:spcBef>
                <a:spcPts val="0"/>
              </a:spcBef>
              <a:spcAft>
                <a:spcPts val="0"/>
              </a:spcAft>
            </a:pP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Discounted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Cash</a:t>
            </a:r>
            <a:r>
              <a:rPr dirty="0" sz="17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Flow</a:t>
            </a:r>
            <a:r>
              <a:rPr dirty="0" sz="1750" spc="-9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7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475" y="760065"/>
            <a:ext cx="301752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 u="sng">
                <a:solidFill>
                  <a:srgbClr val="000000"/>
                </a:solidFill>
                <a:latin typeface="VAOJGI+Raleway-Bold"/>
                <a:cs typeface="VAOJGI+Raleway-Bold"/>
              </a:rPr>
              <a:t>MediaTek’s</a:t>
            </a:r>
            <a:r>
              <a:rPr dirty="0" sz="1000" spc="27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Discounted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Cash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Flow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through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2025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475" y="44441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5696917" cy="5056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Valuation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Cost/Proﬁt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of</a:t>
            </a:r>
            <a:r>
              <a:rPr dirty="0" sz="1650" spc="-9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Acquiring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(Part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2)</a:t>
            </a:r>
          </a:p>
          <a:p>
            <a:pPr marL="24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60">
                <a:solidFill>
                  <a:srgbClr val="073763"/>
                </a:solidFill>
                <a:latin typeface="HHHIJV+Raleway-Regular"/>
                <a:cs typeface="HHHIJV+Raleway-Regular"/>
              </a:rPr>
              <a:t>WACC</a:t>
            </a:r>
            <a:r>
              <a:rPr dirty="0" sz="1650" spc="4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Calculation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Capitalization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875" y="683865"/>
            <a:ext cx="189306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5" u="sng">
                <a:solidFill>
                  <a:srgbClr val="000000"/>
                </a:solidFill>
                <a:latin typeface="VAOJGI+Raleway-Bold"/>
                <a:cs typeface="VAOJGI+Raleway-Bold"/>
              </a:rPr>
              <a:t>MediaTek:</a:t>
            </a:r>
            <a:r>
              <a:rPr dirty="0" sz="1000" spc="-18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WACC</a:t>
            </a:r>
            <a:r>
              <a:rPr dirty="0" sz="1000" spc="2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1378" y="3456201"/>
            <a:ext cx="1251801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spc="-41">
                <a:solidFill>
                  <a:srgbClr val="000000"/>
                </a:solidFill>
                <a:latin typeface="VAOJGI+Raleway-Bold"/>
                <a:cs typeface="VAOJGI+Raleway-Bold"/>
              </a:rPr>
              <a:t>WACC</a:t>
            </a:r>
            <a:r>
              <a:rPr dirty="0" sz="1300" spc="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=</a:t>
            </a:r>
            <a:r>
              <a:rPr dirty="0" sz="13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5.07%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71093" y="3847323"/>
            <a:ext cx="213766" cy="639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893"/>
              </a:lnSpc>
              <a:spcBef>
                <a:spcPts val="10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  <a:p>
            <a:pPr marL="0" marR="0">
              <a:lnSpc>
                <a:spcPts val="893"/>
              </a:lnSpc>
              <a:spcBef>
                <a:spcPts val="10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61000" y="3843794"/>
            <a:ext cx="3274161" cy="7669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Weighted</a:t>
            </a:r>
            <a:r>
              <a:rPr dirty="0" sz="8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Cost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Capital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(WACC)</a:t>
            </a:r>
            <a:r>
              <a:rPr dirty="0" sz="8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represents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lenders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shareholders.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WACC</a:t>
            </a:r>
            <a:r>
              <a:rPr dirty="0" sz="800" spc="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5.07%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represents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required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(discount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rate)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necessary</a:t>
            </a:r>
            <a:r>
              <a:rPr dirty="0" sz="8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DCF</a:t>
            </a:r>
            <a:r>
              <a:rPr dirty="0" sz="8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analysis.</a:t>
            </a:r>
          </a:p>
          <a:p>
            <a:pPr marL="0" marR="0">
              <a:lnSpc>
                <a:spcPts val="939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Furthermore,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indicates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8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must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pay</a:t>
            </a:r>
            <a:r>
              <a:rPr dirty="0" sz="8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investors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</a:p>
          <a:p>
            <a:pPr marL="0" marR="0">
              <a:lnSpc>
                <a:spcPts val="939"/>
              </a:lnSpc>
              <a:spcBef>
                <a:spcPts val="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$0.0507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8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8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$1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received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funding.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4475" y="43679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5695669" cy="5056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Valuation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Cost/Proﬁt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of</a:t>
            </a:r>
            <a:r>
              <a:rPr dirty="0" sz="1650" spc="-9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Acquiring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(Part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3)</a:t>
            </a:r>
          </a:p>
          <a:p>
            <a:pPr marL="24" marR="0">
              <a:lnSpc>
                <a:spcPts val="175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31">
                <a:solidFill>
                  <a:srgbClr val="073763"/>
                </a:solidFill>
                <a:latin typeface="HHHIJV+Raleway-Regular"/>
                <a:cs typeface="HHHIJV+Raleway-Regular"/>
              </a:rPr>
              <a:t>Fair</a:t>
            </a:r>
            <a:r>
              <a:rPr dirty="0" sz="16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Enterprise</a:t>
            </a:r>
            <a:r>
              <a:rPr dirty="0" sz="1650" spc="-5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28">
                <a:solidFill>
                  <a:srgbClr val="073763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650" spc="1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Football</a:t>
            </a:r>
            <a:r>
              <a:rPr dirty="0" sz="1650" spc="-3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Field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800" y="810515"/>
            <a:ext cx="215607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Enterprise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Equity</a:t>
            </a:r>
            <a:r>
              <a:rPr dirty="0" sz="1000" spc="-65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4" u="sng">
                <a:solidFill>
                  <a:srgbClr val="000000"/>
                </a:solidFill>
                <a:latin typeface="VAOJGI+Raleway-Bold"/>
                <a:cs typeface="VAOJGI+Raleway-Bold"/>
              </a:rPr>
              <a:t>Value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Bridge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Waterfall</a:t>
            </a:r>
            <a:r>
              <a:rPr dirty="0" sz="10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Chart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45460" y="879515"/>
            <a:ext cx="2437764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887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Football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Field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Enterprise</a:t>
            </a:r>
            <a:r>
              <a:rPr dirty="0" sz="10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(in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000" y="3569211"/>
            <a:ext cx="1962454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Enterprise</a:t>
            </a:r>
            <a:r>
              <a:rPr dirty="0" sz="9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9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(2020A):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$43.06B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+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Cash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$7.48B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Total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$0.76B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07200" y="3568957"/>
            <a:ext cx="1748231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EV</a:t>
            </a:r>
            <a:r>
              <a:rPr dirty="0" sz="8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Range: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$40-46B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07200" y="3751837"/>
            <a:ext cx="1173785" cy="157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Average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EV: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$43B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07200" y="3934716"/>
            <a:ext cx="2888590" cy="3402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Compared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800" spc="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EV</a:t>
            </a:r>
            <a:r>
              <a:rPr dirty="0" sz="8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$43.06B,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939"/>
              </a:lnSpc>
              <a:spcBef>
                <a:spcPts val="550"/>
              </a:spcBef>
              <a:spcAft>
                <a:spcPts val="0"/>
              </a:spcAft>
            </a:pP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Company’s</a:t>
            </a:r>
            <a:r>
              <a:rPr dirty="0" sz="8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EV</a:t>
            </a:r>
            <a:r>
              <a:rPr dirty="0" sz="8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8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equal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amount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indicates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8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3000" y="4049271"/>
            <a:ext cx="127425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Equity</a:t>
            </a:r>
            <a:r>
              <a:rPr dirty="0" sz="9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Value: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$49.77B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4475" y="44441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8190942" cy="7406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The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650" spc="-5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6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  <a:p>
            <a:pPr marL="0" marR="0">
              <a:lnSpc>
                <a:spcPts val="1654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650" spc="-6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27">
                <a:solidFill>
                  <a:srgbClr val="073763"/>
                </a:solidFill>
                <a:latin typeface="HHHIJV+Raleway-Regular"/>
                <a:cs typeface="HHHIJV+Raleway-Regular"/>
              </a:rPr>
              <a:t>CAGR</a:t>
            </a:r>
            <a:r>
              <a:rPr dirty="0" sz="1650" spc="1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650" spc="-2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4.7%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indicates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Semiconductors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are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expected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24">
                <a:solidFill>
                  <a:srgbClr val="073763"/>
                </a:solidFill>
                <a:latin typeface="HHHIJV+Raleway-Regular"/>
                <a:cs typeface="HHHIJV+Raleway-Regular"/>
              </a:rPr>
              <a:t>grow</a:t>
            </a:r>
            <a:r>
              <a:rPr dirty="0" sz="1650" spc="-3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to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6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650" spc="-3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6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0" marR="0">
              <a:lnSpc>
                <a:spcPts val="1937"/>
              </a:lnSpc>
              <a:spcBef>
                <a:spcPts val="31"/>
              </a:spcBef>
              <a:spcAft>
                <a:spcPts val="0"/>
              </a:spcAft>
            </a:pPr>
            <a:r>
              <a:rPr dirty="0" sz="1650" spc="-10" u="sng">
                <a:solidFill>
                  <a:srgbClr val="073763"/>
                </a:solidFill>
                <a:latin typeface="HHHIJV+Raleway-Regular"/>
                <a:cs typeface="HHHIJV+Raleway-Regular"/>
              </a:rPr>
              <a:t>$700B+</a:t>
            </a:r>
            <a:r>
              <a:rPr dirty="0" sz="1650" spc="1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37" u="sng">
                <a:solidFill>
                  <a:srgbClr val="073763"/>
                </a:solidFill>
                <a:latin typeface="HHHIJV+Raleway-Regular"/>
                <a:cs typeface="HHHIJV+Raleway-Regular"/>
              </a:rPr>
              <a:t>by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33" u="sng">
                <a:solidFill>
                  <a:srgbClr val="073763"/>
                </a:solidFill>
                <a:latin typeface="HHHIJV+Raleway-Regular"/>
                <a:cs typeface="HHHIJV+Raleway-Regular"/>
              </a:rPr>
              <a:t>2027,</a:t>
            </a:r>
            <a:r>
              <a:rPr dirty="0" sz="1650" spc="35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but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7" u="sng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650" spc="15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3" u="sng">
                <a:solidFill>
                  <a:srgbClr val="073763"/>
                </a:solidFill>
                <a:latin typeface="HHHIJV+Raleway-Regular"/>
                <a:cs typeface="HHHIJV+Raleway-Regular"/>
              </a:rPr>
              <a:t>rate</a:t>
            </a:r>
            <a:r>
              <a:rPr dirty="0" sz="1650" spc="-31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26" u="sng">
                <a:solidFill>
                  <a:srgbClr val="073763"/>
                </a:solidFill>
                <a:latin typeface="HHHIJV+Raleway-Regular"/>
                <a:cs typeface="HHHIJV+Raleway-Regular"/>
              </a:rPr>
              <a:t>year-over-year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is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seeing</a:t>
            </a:r>
            <a:r>
              <a:rPr dirty="0" sz="1650" u="sng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650" spc="-16" u="sng">
                <a:solidFill>
                  <a:srgbClr val="073763"/>
                </a:solidFill>
                <a:latin typeface="HHHIJV+Raleway-Regular"/>
                <a:cs typeface="HHHIJV+Raleway-Regular"/>
              </a:rPr>
              <a:t>slow-downs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876065"/>
            <a:ext cx="468541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technology</a:t>
            </a:r>
            <a:r>
              <a:rPr dirty="0" sz="1000" spc="-3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advances,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need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increases,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causing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59600" y="862865"/>
            <a:ext cx="408597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...but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present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rate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2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decreases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725" y="1054515"/>
            <a:ext cx="4502912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Industry,</a:t>
            </a:r>
            <a:r>
              <a:rPr dirty="0" sz="10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2019-2027,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59600" y="1054515"/>
            <a:ext cx="380377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2016-2022,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4002" y="1720340"/>
            <a:ext cx="1596580" cy="5615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396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During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COVID-19,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shortage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began.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Estimates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forecast</a:t>
            </a:r>
          </a:p>
          <a:p>
            <a:pPr marL="85207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non-Covid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impacted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metrics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21905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show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growth/slow</a:t>
            </a:r>
            <a:r>
              <a:rPr dirty="0" sz="7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down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even</a:t>
            </a:r>
          </a:p>
          <a:p>
            <a:pPr marL="27308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without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disruption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31071" y="1806086"/>
            <a:ext cx="355748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18%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15526" y="1888887"/>
            <a:ext cx="355748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13%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39465" y="2252213"/>
            <a:ext cx="29924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7%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03426" y="2252213"/>
            <a:ext cx="29924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5%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71683" y="2369143"/>
            <a:ext cx="1122642" cy="352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2019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showed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101732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biggest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declines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310219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decades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14985" y="2461913"/>
            <a:ext cx="29924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15537" y="2704289"/>
            <a:ext cx="333077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-1%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476319" y="3263110"/>
            <a:ext cx="1232611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200" spc="-67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HHHIJV+Raleway-Regular"/>
                <a:cs typeface="HHHIJV+Raleway-Regular"/>
              </a:rPr>
              <a:t>Trends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74575" y="3527036"/>
            <a:ext cx="3810507" cy="3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spc="-19">
                <a:solidFill>
                  <a:srgbClr val="000000"/>
                </a:solidFill>
                <a:latin typeface="VAOJGI+Raleway-Bold"/>
                <a:cs typeface="VAOJGI+Raleway-Bold"/>
              </a:rPr>
              <a:t>Moore’s</a:t>
            </a:r>
            <a:r>
              <a:rPr dirty="0" sz="700" spc="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Law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speed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computers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doubles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every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two</a:t>
            </a:r>
            <a:r>
              <a:rPr dirty="0" sz="7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years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7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means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transistors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microchip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increase.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Intel</a:t>
            </a:r>
            <a:r>
              <a:rPr dirty="0" sz="7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enjoy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premium</a:t>
            </a:r>
          </a:p>
          <a:p>
            <a:pPr marL="0" marR="0">
              <a:lnSpc>
                <a:spcPts val="67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get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crushed</a:t>
            </a:r>
            <a:r>
              <a:rPr dirty="0" sz="7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when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they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longer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continue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deliver.</a:t>
            </a:r>
            <a:r>
              <a:rPr dirty="0" sz="7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2019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showed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this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when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Moore’s</a:t>
            </a:r>
            <a:r>
              <a:rPr dirty="0" sz="7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Law</a:t>
            </a:r>
            <a:r>
              <a:rPr dirty="0" sz="7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ﬁnally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slowed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74575" y="3921752"/>
            <a:ext cx="3789031" cy="3131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System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on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a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chip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700">
                <a:solidFill>
                  <a:srgbClr val="000000"/>
                </a:solidFill>
                <a:latin typeface="VAOJGI+Raleway-Bold"/>
                <a:cs typeface="VAOJGI+Raleway-Bold"/>
              </a:rPr>
              <a:t>(SoC)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-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IC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  <a:r>
              <a:rPr dirty="0" sz="7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or</a:t>
            </a:r>
            <a:r>
              <a:rPr dirty="0" sz="7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most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components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computer.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Signiﬁcantly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reduces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waste,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energy,</a:t>
            </a:r>
            <a:r>
              <a:rPr dirty="0" sz="7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space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larger</a:t>
            </a:r>
            <a:r>
              <a:rPr dirty="0" sz="7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systems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they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0" marR="0">
              <a:lnSpc>
                <a:spcPts val="67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portable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systems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tablets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smartphones.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67156" y="4442523"/>
            <a:ext cx="4642033" cy="178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0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(Deloitte,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(Rotman,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2020),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DHQUAO+TimesNewRomanPSMT"/>
                <a:cs typeface="DHQUAO+TimesNewRomanPSMT"/>
              </a:rPr>
              <a:t>(World</a:t>
            </a:r>
            <a:r>
              <a:rPr dirty="0" sz="1000" spc="16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000" spc="-18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Trade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Statistics,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0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859327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90327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3447116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Medtek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Post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Strategy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Feasible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45">
                <a:solidFill>
                  <a:srgbClr val="073763"/>
                </a:solidFill>
                <a:latin typeface="HHHIJV+Raleway-Regular"/>
                <a:cs typeface="HHHIJV+Raleway-Regular"/>
              </a:rPr>
              <a:t>Target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750" y="822923"/>
            <a:ext cx="4496410" cy="217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Rebranding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 spc="-26">
                <a:solidFill>
                  <a:srgbClr val="000000"/>
                </a:solidFill>
                <a:latin typeface="VAOJGI+Raleway-Bold"/>
                <a:cs typeface="VAOJGI+Raleway-Bold"/>
              </a:rPr>
              <a:t>Nvidia’s</a:t>
            </a:r>
            <a:r>
              <a:rPr dirty="0" sz="1200" spc="13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current</a:t>
            </a:r>
            <a:r>
              <a:rPr dirty="0" sz="12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GPU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lineup</a:t>
            </a:r>
            <a:r>
              <a:rPr dirty="0" sz="1200" spc="-4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with</a:t>
            </a:r>
            <a:r>
              <a:rPr dirty="0" sz="1200" spc="-4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AI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Integration...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12925" y="822247"/>
            <a:ext cx="3500933" cy="5970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Road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Mass</a:t>
            </a:r>
            <a:r>
              <a:rPr dirty="0" sz="1200" spc="-1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Consumer</a:t>
            </a:r>
            <a:r>
              <a:rPr dirty="0" sz="1200" spc="-3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5G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Connectivity...</a:t>
            </a:r>
          </a:p>
          <a:p>
            <a:pPr marL="1441605" marR="0">
              <a:lnSpc>
                <a:spcPts val="1291"/>
              </a:lnSpc>
              <a:spcBef>
                <a:spcPts val="170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5G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Gaming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16500" y="1416771"/>
            <a:ext cx="3433444" cy="7663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portfolio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  <a:r>
              <a:rPr dirty="0" sz="10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APU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segments.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  <a:r>
              <a:rPr dirty="0" sz="1000" spc="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SDK</a:t>
            </a: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allows</a:t>
            </a:r>
          </a:p>
          <a:p>
            <a:pPr marL="0" marR="0">
              <a:lnSpc>
                <a:spcPts val="114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developers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‘write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once,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apply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everywhere’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existing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future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devices.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Methodology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</a:t>
            </a:r>
            <a:r>
              <a:rPr dirty="0" sz="10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0" marR="0">
              <a:lnSpc>
                <a:spcPts val="11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98379" y="2391418"/>
            <a:ext cx="1788426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Multimedia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Partnerships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4096" y="2628581"/>
            <a:ext cx="328317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000" spc="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NeuroPilot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11750" y="2648179"/>
            <a:ext cx="3517290" cy="6443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between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existing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SDKs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Google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TensorFlow,</a:t>
            </a:r>
            <a:r>
              <a:rPr dirty="0" sz="1000" spc="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Caﬀe,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Amazon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MXNet,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Sony</a:t>
            </a:r>
            <a:r>
              <a:rPr dirty="0" sz="10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NNabla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more.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000" spc="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level,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</a:p>
          <a:p>
            <a:pPr marL="0" marR="0">
              <a:lnSpc>
                <a:spcPts val="1174"/>
              </a:lnSpc>
              <a:spcBef>
                <a:spcPts val="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oﬀers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support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4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Android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Linux.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64096" y="2872420"/>
            <a:ext cx="3180177" cy="43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000" spc="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design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allows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10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ﬂexibility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additions,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programmable</a:t>
            </a:r>
          </a:p>
          <a:p>
            <a:pPr marL="133828" marR="0">
              <a:lnSpc>
                <a:spcPts val="9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4096" y="3360100"/>
            <a:ext cx="3408904" cy="43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Utilize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combined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partner</a:t>
            </a:r>
            <a:r>
              <a:rPr dirty="0" sz="10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TSCM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process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meet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unexpected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demands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heightened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shortage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18936" y="3579030"/>
            <a:ext cx="1566304" cy="202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Streaming</a:t>
            </a:r>
            <a:r>
              <a:rPr dirty="0" sz="1100" spc="-45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VR</a:t>
            </a:r>
            <a:r>
              <a:rPr dirty="0" sz="1100" spc="-1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and</a:t>
            </a:r>
            <a:r>
              <a:rPr dirty="0" sz="1100" spc="-43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100">
                <a:solidFill>
                  <a:srgbClr val="ffffff"/>
                </a:solidFill>
                <a:latin typeface="VAOJGI+Raleway-Bold"/>
                <a:cs typeface="VAOJGI+Raleway-Bold"/>
              </a:rPr>
              <a:t>AR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4096" y="3847780"/>
            <a:ext cx="3332450" cy="43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1000" spc="172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Post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launch: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expansion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telecommunications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after</a:t>
            </a:r>
            <a:r>
              <a:rPr dirty="0" sz="10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trial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rounds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assess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</a:p>
          <a:p>
            <a:pPr marL="133828" marR="0">
              <a:lnSpc>
                <a:spcPts val="9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reactions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21250" y="3873017"/>
            <a:ext cx="3497072" cy="6443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0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CloudXR™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SDK</a:t>
            </a: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enables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streaming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OpenVR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5G-connected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Android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Windows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devices.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Enable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Edge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streaming</a:t>
            </a:r>
            <a:r>
              <a:rPr dirty="0" sz="10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Mediatek’s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NeuroPilot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platform.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4475" y="4444198"/>
            <a:ext cx="251436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01543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70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99363" y="1395450"/>
            <a:ext cx="4298315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VI.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6706" y="2837406"/>
            <a:ext cx="1481988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Final</a:t>
            </a:r>
            <a:r>
              <a:rPr dirty="0" sz="1400" spc="-49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De</a:t>
            </a:r>
            <a:r>
              <a:rPr dirty="0" sz="1400">
                <a:solidFill>
                  <a:srgbClr val="ffffff"/>
                </a:solidFill>
                <a:latin typeface="HHHIJV+Raleway-Regular"/>
                <a:cs typeface="HHHIJV+Raleway-Regular"/>
              </a:rPr>
              <a:t>...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cisions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1285101" cy="2823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Therefore...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00" y="312906"/>
            <a:ext cx="7940048" cy="501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Not</a:t>
            </a:r>
            <a:r>
              <a:rPr dirty="0" sz="1550" spc="-3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550" spc="-4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Advanced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Micro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Devices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Instead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Opt</a:t>
            </a:r>
            <a:r>
              <a:rPr dirty="0" sz="1550" spc="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550" spc="-2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</a:t>
            </a:r>
            <a:r>
              <a:rPr dirty="0" sz="15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More</a:t>
            </a:r>
          </a:p>
          <a:p>
            <a:pPr marL="0" marR="0">
              <a:lnSpc>
                <a:spcPts val="1805"/>
              </a:lnSpc>
              <a:spcBef>
                <a:spcPts val="89"/>
              </a:spcBef>
              <a:spcAft>
                <a:spcPts val="0"/>
              </a:spcAft>
            </a:pPr>
            <a:r>
              <a:rPr dirty="0" sz="15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Synergistic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Cost-Eﬀective</a:t>
            </a:r>
            <a:r>
              <a:rPr dirty="0" sz="1550" spc="-4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Approach:</a:t>
            </a:r>
            <a:r>
              <a:rPr dirty="0" sz="1550" spc="-4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Acquiring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51">
                <a:solidFill>
                  <a:srgbClr val="073763"/>
                </a:solidFill>
                <a:latin typeface="HHHIJV+Raleway-Regular"/>
                <a:cs typeface="HHHIJV+Raleway-Regular"/>
              </a:rPr>
              <a:t>MediaTek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1559" y="925729"/>
            <a:ext cx="8825934" cy="4287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spc="10">
                <a:solidFill>
                  <a:srgbClr val="073763"/>
                </a:solidFill>
                <a:latin typeface="VAOJGI+Raleway-Bold"/>
                <a:cs typeface="VAOJGI+Raleway-Bold"/>
              </a:rPr>
              <a:t>Should</a:t>
            </a:r>
            <a:r>
              <a:rPr dirty="0" sz="260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 spc="10">
                <a:solidFill>
                  <a:srgbClr val="073763"/>
                </a:solidFill>
                <a:latin typeface="VAOJGI+Raleway-Bold"/>
                <a:cs typeface="VAOJGI+Raleway-Bold"/>
              </a:rPr>
              <a:t>Nvidia</a:t>
            </a:r>
            <a:r>
              <a:rPr dirty="0" sz="260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acquire</a:t>
            </a:r>
            <a:r>
              <a:rPr dirty="0" sz="2600" spc="-9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Advanced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Micro</a:t>
            </a:r>
            <a:r>
              <a:rPr dirty="0" sz="260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Devices</a:t>
            </a:r>
            <a:r>
              <a:rPr dirty="0" sz="260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2600">
                <a:solidFill>
                  <a:srgbClr val="073763"/>
                </a:solidFill>
                <a:latin typeface="VAOJGI+Raleway-Bold"/>
                <a:cs typeface="VAOJGI+Raleway-Bold"/>
              </a:rPr>
              <a:t>(AMD)?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5594" y="1757210"/>
            <a:ext cx="854659" cy="399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Valuation</a:t>
            </a:r>
          </a:p>
          <a:p>
            <a:pPr marL="24231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200" spc="-12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200">
                <a:solidFill>
                  <a:srgbClr val="000000"/>
                </a:solidFill>
                <a:latin typeface="VAOJGI+Raleway-Bold"/>
                <a:cs typeface="VAOJGI+Raleway-Bold"/>
              </a:rPr>
              <a:t>Cost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1911" y="1911001"/>
            <a:ext cx="934148" cy="231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26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VAOJGI+Raleway-Bold"/>
                <a:cs typeface="VAOJGI+Raleway-Bold"/>
              </a:rPr>
              <a:t>Synergies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23488" y="1895806"/>
            <a:ext cx="1099185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VAOJGI+Raleway-Bold"/>
                <a:cs typeface="VAOJGI+Raleway-Bold"/>
              </a:rPr>
              <a:t>Alternative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6659" y="2474627"/>
            <a:ext cx="2561386" cy="11314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88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41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200" spc="4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lack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2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alignment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</a:p>
          <a:p>
            <a:pPr marL="55778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prospective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2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1200" spc="-3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AI,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potential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complications</a:t>
            </a:r>
          </a:p>
          <a:p>
            <a:pPr marL="167716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come</a:t>
            </a:r>
            <a:r>
              <a:rPr dirty="0" sz="1200" spc="-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organizational</a:t>
            </a:r>
          </a:p>
          <a:p>
            <a:pPr marL="18897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restructuring,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make</a:t>
            </a:r>
            <a:r>
              <a:rPr dirty="0" sz="12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</a:p>
          <a:p>
            <a:pPr marL="889712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unviable.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93590" y="2519210"/>
            <a:ext cx="2710129" cy="948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0177" marR="0">
              <a:lnSpc>
                <a:spcPts val="14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Although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there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estimated</a:t>
            </a:r>
          </a:p>
          <a:p>
            <a:pPr marL="221437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synergies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amount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2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$12B,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7696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potential</a:t>
            </a:r>
            <a:r>
              <a:rPr dirty="0" sz="12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beneﬁts</a:t>
            </a:r>
            <a:r>
              <a:rPr dirty="0" sz="12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severely</a:t>
            </a:r>
          </a:p>
          <a:p>
            <a:pPr marL="71018" marR="0">
              <a:lnSpc>
                <a:spcPts val="1408"/>
              </a:lnSpc>
              <a:spcBef>
                <a:spcPts val="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outweighed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2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ﬁnancial</a:t>
            </a:r>
            <a:r>
              <a:rPr dirty="0" sz="1200" spc="-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losses</a:t>
            </a:r>
          </a:p>
          <a:p>
            <a:pPr marL="0" marR="0">
              <a:lnSpc>
                <a:spcPts val="1408"/>
              </a:lnSpc>
              <a:spcBef>
                <a:spcPts val="8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incurred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due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2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 spc="-41">
                <a:solidFill>
                  <a:srgbClr val="000000"/>
                </a:solidFill>
                <a:latin typeface="HHHIJV+Raleway-Regular"/>
                <a:cs typeface="HHHIJV+Raleway-Regular"/>
              </a:rPr>
              <a:t>AMD’s</a:t>
            </a:r>
            <a:r>
              <a:rPr dirty="0" sz="1200" spc="4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200">
                <a:solidFill>
                  <a:srgbClr val="000000"/>
                </a:solidFill>
                <a:latin typeface="HHHIJV+Raleway-Regular"/>
                <a:cs typeface="HHHIJV+Raleway-Regular"/>
              </a:rPr>
              <a:t>overvaluation.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59216" y="2535124"/>
            <a:ext cx="2622295" cy="705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787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should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acquire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32">
                <a:solidFill>
                  <a:srgbClr val="000000"/>
                </a:solidFill>
                <a:latin typeface="HHHIJV+Raleway-Regular"/>
                <a:cs typeface="HHHIJV+Raleway-Regular"/>
              </a:rPr>
              <a:t>MediaTek</a:t>
            </a:r>
            <a:r>
              <a:rPr dirty="0" sz="1100" spc="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due</a:t>
            </a:r>
          </a:p>
          <a:p>
            <a:pPr marL="202431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11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11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target’s</a:t>
            </a:r>
            <a:r>
              <a:rPr dirty="0" sz="1100" spc="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fair</a:t>
            </a:r>
            <a:r>
              <a:rPr dirty="0" sz="1100" spc="-5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valuation,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combined</a:t>
            </a:r>
            <a:r>
              <a:rPr dirty="0" sz="11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alignment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478138" marR="0">
              <a:lnSpc>
                <a:spcPts val="1291"/>
              </a:lnSpc>
              <a:spcBef>
                <a:spcPts val="7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on-trend</a:t>
            </a:r>
            <a:r>
              <a:rPr dirty="0" sz="11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859312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90310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885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09718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36465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167780" y="4790767"/>
            <a:ext cx="920088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Conclusion</a:t>
            </a:r>
            <a:r>
              <a:rPr dirty="0" sz="850" spc="170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67597" y="1395450"/>
            <a:ext cx="2961639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Appendix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1448" y="2837406"/>
            <a:ext cx="1350060" cy="246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A</a:t>
            </a:r>
            <a:r>
              <a:rPr dirty="0" sz="1400" spc="-55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Deeper</a:t>
            </a:r>
            <a:r>
              <a:rPr dirty="0" sz="1400" spc="-42">
                <a:solidFill>
                  <a:srgbClr val="ffffff"/>
                </a:solidFill>
                <a:latin typeface="VAOJGI+Raleway-Bold"/>
                <a:cs typeface="VAOJGI+Raleway-Bold"/>
              </a:rPr>
              <a:t> </a:t>
            </a:r>
            <a:r>
              <a:rPr dirty="0" sz="1400">
                <a:solidFill>
                  <a:srgbClr val="ffffff"/>
                </a:solidFill>
                <a:latin typeface="VAOJGI+Raleway-Bold"/>
                <a:cs typeface="VAOJGI+Raleway-Bold"/>
              </a:rPr>
              <a:t>Dive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73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4892570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10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Illustrating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Nature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of</a:t>
            </a:r>
            <a:r>
              <a:rPr dirty="0" sz="1550" spc="-2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550" spc="-3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8238" y="821640"/>
            <a:ext cx="394787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Year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Over</a:t>
            </a:r>
            <a:r>
              <a:rPr dirty="0" sz="1000" spc="-6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Year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36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 spc="-1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4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3642" y="974040"/>
            <a:ext cx="74980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1988-2021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04188" y="1381661"/>
            <a:ext cx="2054351" cy="572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32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Cyclic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nature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</a:p>
          <a:p>
            <a:pPr marL="22974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shown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general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trend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down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Moore’s</a:t>
            </a:r>
            <a:r>
              <a:rPr dirty="0" sz="900" spc="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Law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795133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halt.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75" y="4444198"/>
            <a:ext cx="146912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03570" y="4891784"/>
            <a:ext cx="1089945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850" spc="-2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3347737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10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5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Capital</a:t>
            </a:r>
            <a:r>
              <a:rPr dirty="0" sz="1550" spc="-4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Expenditure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7650" y="821640"/>
            <a:ext cx="362280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Capital</a:t>
            </a:r>
            <a:r>
              <a:rPr dirty="0" sz="1000" spc="-36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expenditure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global</a:t>
            </a:r>
            <a:r>
              <a:rPr dirty="0" sz="1000" spc="-36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industry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63677" y="974040"/>
            <a:ext cx="76974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2000-2021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8566" y="1580211"/>
            <a:ext cx="2008632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</a:p>
          <a:p>
            <a:pPr marL="20631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power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rise,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34633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ﬁelds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75" y="4444198"/>
            <a:ext cx="146912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03570" y="4891784"/>
            <a:ext cx="1089945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850" spc="-2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4406795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10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1550" spc="-4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43">
                <a:solidFill>
                  <a:srgbClr val="073763"/>
                </a:solidFill>
                <a:latin typeface="HHHIJV+Raleway-Regular"/>
                <a:cs typeface="HHHIJV+Raleway-Regular"/>
              </a:rPr>
              <a:t>Key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Players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Charting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36">
                <a:solidFill>
                  <a:srgbClr val="073763"/>
                </a:solidFill>
                <a:latin typeface="HHHIJV+Raleway-Regular"/>
                <a:cs typeface="HHHIJV+Raleway-Regular"/>
              </a:rPr>
              <a:t>China’s</a:t>
            </a:r>
            <a:r>
              <a:rPr dirty="0" sz="1550" spc="27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34051" y="821640"/>
            <a:ext cx="282955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sales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 u="sng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5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region,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USD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Billions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75737" y="974040"/>
            <a:ext cx="74612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2015-2019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61916" y="1609886"/>
            <a:ext cx="2062009" cy="839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953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dramatically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</a:p>
          <a:p>
            <a:pPr marL="343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imports,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exports</a:t>
            </a:r>
          </a:p>
          <a:p>
            <a:pPr marL="33318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attempt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become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self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suﬃcient.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Currently,</a:t>
            </a:r>
            <a:r>
              <a:rPr dirty="0" sz="9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60008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country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only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30%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372849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75" y="4444198"/>
            <a:ext cx="251436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03570" y="4891784"/>
            <a:ext cx="1089945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850" spc="-2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2483029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10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US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Dependence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China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708" y="946290"/>
            <a:ext cx="2640456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Domestic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17" u="sng">
                <a:solidFill>
                  <a:srgbClr val="000000"/>
                </a:solidFill>
                <a:latin typeface="VAOJGI+Raleway-Bold"/>
                <a:cs typeface="VAOJGI+Raleway-Bold"/>
              </a:rPr>
              <a:t>M&amp;A</a:t>
            </a:r>
            <a:r>
              <a:rPr dirty="0" sz="1000" spc="-89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3" u="sng">
                <a:solidFill>
                  <a:srgbClr val="000000"/>
                </a:solidFill>
                <a:latin typeface="VAOJGI+Raleway-Bold"/>
                <a:cs typeface="VAOJGI+Raleway-Bold"/>
              </a:rPr>
              <a:t>Volume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Growth-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East</a:t>
            </a:r>
            <a:r>
              <a:rPr dirty="0" sz="1000" spc="-38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Asia</a:t>
            </a:r>
          </a:p>
          <a:p>
            <a:pPr marL="946407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2014-2018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12316" y="946290"/>
            <a:ext cx="227152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US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deﬁcits</a:t>
            </a:r>
            <a:r>
              <a:rPr dirty="0" sz="1000" spc="-37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with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China,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USD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Billions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57184" y="1098690"/>
            <a:ext cx="75069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47100" y="1903212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18%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28301" y="2029425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30%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76356" y="2349267"/>
            <a:ext cx="406672" cy="965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2018</a:t>
            </a:r>
          </a:p>
          <a:p>
            <a:pPr marL="0" marR="0">
              <a:lnSpc>
                <a:spcPts val="1005"/>
              </a:lnSpc>
              <a:spcBef>
                <a:spcPts val="52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89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47022" y="2484559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67">
                <a:solidFill>
                  <a:srgbClr val="000000"/>
                </a:solidFill>
                <a:latin typeface="CSWBPK+ArialMT"/>
                <a:cs typeface="CSWBPK+ArialMT"/>
              </a:rPr>
              <a:t>11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8274" y="2561708"/>
            <a:ext cx="406672" cy="832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2016</a:t>
            </a:r>
          </a:p>
          <a:p>
            <a:pPr marL="0" marR="0">
              <a:lnSpc>
                <a:spcPts val="1005"/>
              </a:lnSpc>
              <a:spcBef>
                <a:spcPts val="42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51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70441" y="25617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93181" y="2605328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67">
                <a:solidFill>
                  <a:srgbClr val="000000"/>
                </a:solidFill>
                <a:latin typeface="CSWBPK+ArialMT"/>
                <a:cs typeface="CSWBPK+ArialMT"/>
              </a:rPr>
              <a:t>11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517240" y="2618074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86304" y="2936042"/>
            <a:ext cx="279536" cy="4722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67">
                <a:solidFill>
                  <a:srgbClr val="000000"/>
                </a:solidFill>
                <a:latin typeface="CSWBPK+ArialMT"/>
                <a:cs typeface="CSWBPK+ArialMT"/>
              </a:rPr>
              <a:t>11</a:t>
            </a:r>
          </a:p>
          <a:p>
            <a:pPr marL="6881" marR="0">
              <a:lnSpc>
                <a:spcPts val="1005"/>
              </a:lnSpc>
              <a:spcBef>
                <a:spcPts val="1407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46148" y="2974810"/>
            <a:ext cx="279536" cy="427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  <a:p>
            <a:pPr marL="26880" marR="0">
              <a:lnSpc>
                <a:spcPts val="1005"/>
              </a:lnSpc>
              <a:spcBef>
                <a:spcPts val="105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517240" y="3026658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70441" y="3228458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73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552450" y="3252493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67775" y="3415622"/>
            <a:ext cx="417859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China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08275" y="3415622"/>
            <a:ext cx="71680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South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Korea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448175" y="3415622"/>
            <a:ext cx="42922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Japan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887862" y="3415622"/>
            <a:ext cx="479921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8">
                <a:solidFill>
                  <a:srgbClr val="000000"/>
                </a:solidFill>
                <a:latin typeface="CSWBPK+ArialMT"/>
                <a:cs typeface="CSWBPK+ArialMT"/>
              </a:rPr>
              <a:t>Taiwan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34475" y="4444198"/>
            <a:ext cx="150782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103570" y="4611284"/>
            <a:ext cx="1089945" cy="445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1658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  <a:p>
            <a:pPr marL="0" marR="0">
              <a:lnSpc>
                <a:spcPts val="997"/>
              </a:lnSpc>
              <a:spcBef>
                <a:spcPts val="121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850" spc="-2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77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3877461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10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31">
                <a:solidFill>
                  <a:srgbClr val="073763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1550" spc="2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Dependence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on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Chinese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Markets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7528" y="1026677"/>
            <a:ext cx="2694269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 spc="-1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8" u="sng">
                <a:solidFill>
                  <a:srgbClr val="000000"/>
                </a:solidFill>
                <a:latin typeface="VAOJGI+Raleway-Bold"/>
                <a:cs typeface="VAOJGI+Raleway-Bold"/>
              </a:rPr>
              <a:t>by</a:t>
            </a:r>
            <a:r>
              <a:rPr dirty="0" sz="1000" spc="-15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Region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14260" y="1031915"/>
            <a:ext cx="238734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Nvidia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Regional</a:t>
            </a:r>
            <a:r>
              <a:rPr dirty="0" sz="1000" spc="-33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Breakdown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66662" y="1179077"/>
            <a:ext cx="75996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2017-2020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87328" y="1184315"/>
            <a:ext cx="44018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43020" y="1579575"/>
            <a:ext cx="2479141" cy="5166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Geographical</a:t>
            </a:r>
            <a:r>
              <a:rPr dirty="0" sz="8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Revenues,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800">
                <a:solidFill>
                  <a:srgbClr val="000000"/>
                </a:solidFill>
                <a:latin typeface="HHHIJV+Raleway-Regular"/>
                <a:cs typeface="HHHIJV+Raleway-Regular"/>
              </a:rPr>
              <a:t>Mn</a:t>
            </a:r>
          </a:p>
          <a:p>
            <a:pPr marL="1868577" marR="0">
              <a:lnSpc>
                <a:spcPts val="1056"/>
              </a:lnSpc>
              <a:spcBef>
                <a:spcPts val="1771"/>
              </a:spcBef>
              <a:spcAft>
                <a:spcPts val="0"/>
              </a:spcAft>
            </a:pP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Taiwan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57338" y="1735515"/>
            <a:ext cx="44048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399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US</a:t>
            </a:r>
          </a:p>
          <a:p>
            <a:pPr marL="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13.3%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05758" y="2393524"/>
            <a:ext cx="44048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0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China</a:t>
            </a:r>
          </a:p>
          <a:p>
            <a:pPr marL="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37.6%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41123" y="2500330"/>
            <a:ext cx="45129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43268" y="2899783"/>
            <a:ext cx="47992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8">
                <a:solidFill>
                  <a:srgbClr val="000000"/>
                </a:solidFill>
                <a:latin typeface="CSWBPK+ArialMT"/>
                <a:cs typeface="CSWBPK+ArialMT"/>
              </a:rPr>
              <a:t>Taiwan</a:t>
            </a:r>
          </a:p>
          <a:p>
            <a:pPr marL="14070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38.3%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511597" y="2927165"/>
            <a:ext cx="308076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16847" y="3476227"/>
            <a:ext cx="53564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Europe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21057" y="3509685"/>
            <a:ext cx="480020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Europe</a:t>
            </a:r>
          </a:p>
          <a:p>
            <a:pPr marL="19749" marR="0">
              <a:lnSpc>
                <a:spcPts val="893"/>
              </a:lnSpc>
              <a:spcBef>
                <a:spcPts val="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10.7%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4475" y="4444198"/>
            <a:ext cx="143839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03570" y="4611284"/>
            <a:ext cx="1089945" cy="445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1658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  <a:p>
            <a:pPr marL="0" marR="0">
              <a:lnSpc>
                <a:spcPts val="997"/>
              </a:lnSpc>
              <a:spcBef>
                <a:spcPts val="121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850" spc="-2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78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789451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Analysis: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Comparables-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Peer</a:t>
            </a:r>
            <a:r>
              <a:rPr dirty="0" sz="1650" spc="-4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Group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Information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47">
                <a:solidFill>
                  <a:srgbClr val="073763"/>
                </a:solidFill>
                <a:latin typeface="HHHIJV+Raleway-Regular"/>
                <a:cs typeface="HHHIJV+Raleway-Regular"/>
              </a:rPr>
              <a:t>3-Year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NTM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41">
                <a:solidFill>
                  <a:srgbClr val="073763"/>
                </a:solidFill>
                <a:latin typeface="HHHIJV+Raleway-Regular"/>
                <a:cs typeface="HHHIJV+Raleway-Regular"/>
              </a:rPr>
              <a:t>P/E</a:t>
            </a:r>
            <a:r>
              <a:rPr dirty="0" sz="1550" spc="3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550" spc="-5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6">
                <a:solidFill>
                  <a:srgbClr val="073763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Graphs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550" spc="-2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Comparable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Companies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475" y="432384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79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7490" y="4891784"/>
            <a:ext cx="1061986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850" spc="-5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8093208" cy="702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Specializations</a:t>
            </a:r>
            <a:r>
              <a:rPr dirty="0" sz="1650" spc="-6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within</a:t>
            </a:r>
            <a:r>
              <a:rPr dirty="0" sz="1650" spc="-2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the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Industry</a:t>
            </a:r>
            <a:r>
              <a:rPr dirty="0" sz="1650" spc="-6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and</a:t>
            </a:r>
            <a:r>
              <a:rPr dirty="0" sz="1650" spc="-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Regional</a:t>
            </a:r>
            <a:r>
              <a:rPr dirty="0" sz="1650" spc="-5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Insights</a:t>
            </a:r>
          </a:p>
          <a:p>
            <a:pPr marL="24" marR="0">
              <a:lnSpc>
                <a:spcPts val="1489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550" spc="-7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vertically-integrated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comprise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greatest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550" spc="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24" marR="0">
              <a:lnSpc>
                <a:spcPts val="1805"/>
              </a:lnSpc>
              <a:spcBef>
                <a:spcPts val="89"/>
              </a:spcBef>
              <a:spcAft>
                <a:spcPts val="0"/>
              </a:spcAft>
            </a:pPr>
            <a:r>
              <a:rPr dirty="0" sz="1550" spc="-24">
                <a:solidFill>
                  <a:srgbClr val="073763"/>
                </a:solidFill>
                <a:latin typeface="HHHIJV+Raleway-Regular"/>
                <a:cs typeface="HHHIJV+Raleway-Regular"/>
              </a:rPr>
              <a:t>have</a:t>
            </a:r>
            <a:r>
              <a:rPr dirty="0" sz="1550" spc="1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advantage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costs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correlate</a:t>
            </a:r>
            <a:r>
              <a:rPr dirty="0" sz="1550" spc="-4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with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increases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in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margins.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815227"/>
            <a:ext cx="8740245" cy="193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Large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outsource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focus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R&amp;D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dev</a:t>
            </a:r>
            <a:r>
              <a:rPr dirty="0" sz="1000" spc="1187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innovation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Memory</a:t>
            </a:r>
            <a:r>
              <a:rPr dirty="0" sz="1000" spc="-31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Logic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space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continues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to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rise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725" y="986602"/>
            <a:ext cx="241490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33775" y="986615"/>
            <a:ext cx="3733038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2019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Sales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8900" y="1308873"/>
            <a:ext cx="1305763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Design</a:t>
            </a:r>
            <a:r>
              <a:rPr dirty="0" sz="600" spc="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600" spc="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600" spc="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600" spc="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primary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27100" y="1290090"/>
            <a:ext cx="1295743" cy="456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models.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outsourced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designs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later</a:t>
            </a:r>
            <a:r>
              <a:rPr dirty="0" sz="7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implemented.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900" y="1404123"/>
            <a:ext cx="1304544" cy="318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600" spc="5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target</a:t>
            </a:r>
            <a:r>
              <a:rPr dirty="0" sz="600" spc="5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600" spc="5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larger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600" spc="1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 spc="13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expand</a:t>
            </a:r>
            <a:r>
              <a:rPr dirty="0" sz="600" spc="13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  <a:r>
              <a:rPr dirty="0" sz="600" spc="13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capitalize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trends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136091" y="1399802"/>
            <a:ext cx="906068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Design</a:t>
            </a: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Companies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513910" y="1852824"/>
            <a:ext cx="1067333" cy="318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GPUs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advanced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CPUs</a:t>
            </a:r>
          </a:p>
          <a:p>
            <a:pPr marL="184173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made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out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20269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logic/memory</a:t>
            </a:r>
            <a:r>
              <a:rPr dirty="0" sz="6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SemiCons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01233" y="2016024"/>
            <a:ext cx="959408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CSWBPK+ArialMT"/>
                <a:cs typeface="CSWBPK+ArialMT"/>
              </a:rPr>
              <a:t>SemiCon</a:t>
            </a:r>
            <a:r>
              <a:rPr dirty="0" sz="800">
                <a:solidFill>
                  <a:srgbClr val="ffffff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CSWBPK+ArialMT"/>
                <a:cs typeface="CSWBPK+ArialMT"/>
              </a:rPr>
              <a:t>Industry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2596" y="2065012"/>
            <a:ext cx="1049033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Analog</a:t>
            </a: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Manufacturing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07029" y="2065012"/>
            <a:ext cx="1009015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Digital</a:t>
            </a:r>
            <a:r>
              <a:rPr dirty="0" sz="700" spc="-20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Manufacturers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9225" y="2443536"/>
            <a:ext cx="1258519" cy="508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Analog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semiconductors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condition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regulate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“real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world”</a:t>
            </a:r>
            <a:r>
              <a:rPr dirty="0" sz="6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functions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such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temperature,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speed,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sound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electrical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current.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27075" y="2443536"/>
            <a:ext cx="1265682" cy="508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Goal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achieve</a:t>
            </a:r>
            <a:r>
              <a:rPr dirty="0" sz="6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vertical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gaining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control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supply</a:t>
            </a:r>
            <a:r>
              <a:rPr dirty="0" sz="6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chains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relying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less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third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parties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stay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competitive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84209" y="2634742"/>
            <a:ext cx="958519" cy="247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Vertically</a:t>
            </a:r>
            <a:r>
              <a:rPr dirty="0" sz="700" spc="-12">
                <a:solidFill>
                  <a:srgbClr val="ffffff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Integrated</a:t>
            </a:r>
          </a:p>
          <a:p>
            <a:pPr marL="359215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ffffff"/>
                </a:solidFill>
                <a:latin typeface="HHHIJV+Raleway-Regular"/>
                <a:cs typeface="HHHIJV+Raleway-Regular"/>
              </a:rPr>
              <a:t>Companies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5725" y="3005815"/>
            <a:ext cx="448068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China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and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Asia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Paciﬁc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currently</a:t>
            </a:r>
            <a:r>
              <a:rPr dirty="0" sz="1000" spc="-2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hold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greatest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 spc="23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773148" y="2999590"/>
            <a:ext cx="365099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...but</a:t>
            </a:r>
            <a:r>
              <a:rPr dirty="0" sz="1000" spc="2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VAOJGI+Raleway-Bold"/>
                <a:cs typeface="VAOJGI+Raleway-Bold"/>
              </a:rPr>
              <a:t>have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heavily</a:t>
            </a:r>
            <a:r>
              <a:rPr dirty="0" sz="1000" spc="-26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settled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 spc="-39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Asian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Markets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773147" y="3164740"/>
            <a:ext cx="369163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Geographic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Region,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725" y="3187540"/>
            <a:ext cx="265887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Regional</a:t>
            </a:r>
            <a:r>
              <a:rPr dirty="0" sz="10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Sales,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Billion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04397" y="3436349"/>
            <a:ext cx="1431798" cy="318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572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aiming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become</a:t>
            </a:r>
          </a:p>
          <a:p>
            <a:pPr marL="24193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6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self</a:t>
            </a:r>
            <a:r>
              <a:rPr dirty="0" sz="6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suﬃcient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threatens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SemiCon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shortages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8899" y="4514348"/>
            <a:ext cx="4155730" cy="164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9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(Semiconductor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Industry</a:t>
            </a:r>
            <a:r>
              <a:rPr dirty="0" sz="900" spc="-4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Association,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(Fortune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Insights,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900">
                <a:solidFill>
                  <a:srgbClr val="000000"/>
                </a:solidFill>
                <a:latin typeface="DHQUAO+TimesNewRomanPSMT"/>
                <a:cs typeface="DHQUAO+TimesNewRomanPSMT"/>
              </a:rPr>
              <a:t>2018)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859327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090327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275310"/>
            <a:ext cx="6590181" cy="2823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Analysis: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Comparables-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Precedent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Transaction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10164" y="1041327"/>
            <a:ext cx="207708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Comparing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Company</a:t>
            </a:r>
            <a:r>
              <a:rPr dirty="0" sz="1000" spc="-31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Financials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64512" y="1193727"/>
            <a:ext cx="1568322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Evaluating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Transaction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475" y="44441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17490" y="4891784"/>
            <a:ext cx="1061986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850" spc="-5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5390494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Analysis: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Sensitivity</a:t>
            </a:r>
            <a:r>
              <a:rPr dirty="0" sz="1550" spc="-9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8961" y="821640"/>
            <a:ext cx="3069590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50836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NTM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9" u="sng">
                <a:solidFill>
                  <a:srgbClr val="000000"/>
                </a:solidFill>
                <a:latin typeface="VAOJGI+Raleway-Bold"/>
                <a:cs typeface="VAOJGI+Raleway-Bold"/>
              </a:rPr>
              <a:t>P/E</a:t>
            </a:r>
            <a:r>
              <a:rPr dirty="0" sz="1000" spc="29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Multiple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Sensitivity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475" y="44441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17490" y="4891784"/>
            <a:ext cx="1061986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850" spc="-5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5390494" cy="49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Analysis: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10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AMD</a:t>
            </a:r>
            <a:r>
              <a:rPr dirty="0" sz="1650" spc="-18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Sensitivity</a:t>
            </a:r>
            <a:r>
              <a:rPr dirty="0" sz="1550" spc="-94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8960" y="877065"/>
            <a:ext cx="306958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4232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NTM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3" u="sng">
                <a:solidFill>
                  <a:srgbClr val="000000"/>
                </a:solidFill>
                <a:latin typeface="VAOJGI+Raleway-Bold"/>
                <a:cs typeface="VAOJGI+Raleway-Bold"/>
              </a:rPr>
              <a:t>EV/EBITDA</a:t>
            </a:r>
            <a:r>
              <a:rPr dirty="0" sz="1000" spc="-26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Multiple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Sensitivity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475" y="47489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17490" y="4891784"/>
            <a:ext cx="1061986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850" spc="-5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556254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Feasibility-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Evaluating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Possible</a:t>
            </a:r>
            <a:r>
              <a:rPr dirty="0" sz="1650" spc="-6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Acquisitions-</a:t>
            </a:r>
            <a:r>
              <a:rPr dirty="0" sz="1650" spc="-6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</a:t>
            </a:r>
            <a:r>
              <a:rPr dirty="0" sz="1650" spc="-7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Deeper</a:t>
            </a:r>
            <a:r>
              <a:rPr dirty="0" sz="1650" spc="-10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Infeasible</a:t>
            </a:r>
            <a:r>
              <a:rPr dirty="0" sz="1950" spc="-6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Acquisitions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7491" y="686526"/>
            <a:ext cx="1677669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Relevance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Rationale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39373" y="709926"/>
            <a:ext cx="69316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Decision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8456" y="899686"/>
            <a:ext cx="5178400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software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visualization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5337" y="899686"/>
            <a:ext cx="3056306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Sheer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size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shows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willing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8456" y="1036845"/>
            <a:ext cx="5561648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Autonomous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vehicles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although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51525" y="1036845"/>
            <a:ext cx="242148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overtake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4643" y="1174005"/>
            <a:ext cx="839928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electronics.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Several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investment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expenditures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speciﬁcally</a:t>
            </a:r>
            <a:r>
              <a:rPr dirty="0" sz="900" spc="-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mobile.</a:t>
            </a:r>
            <a:r>
              <a:rPr dirty="0" sz="900" spc="10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 spc="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perspective,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does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big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8456" y="1311166"/>
            <a:ext cx="5514442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Large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Deep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Reinforcement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Research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funds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aimed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unsupervised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Developing/expanding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natural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language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speech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technologies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QWQPPK+Raleway-Italic"/>
                <a:cs typeface="QWQPPK+Raleway-Italic"/>
              </a:rPr>
              <a:t>Siri</a:t>
            </a:r>
            <a:r>
              <a:rPr dirty="0" sz="900">
                <a:solidFill>
                  <a:srgbClr val="000000"/>
                </a:solidFill>
                <a:latin typeface="QWQPPK+Raleway-Italic"/>
                <a:cs typeface="QWQPPK+Raleway-Italic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platform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51525" y="1311166"/>
            <a:ext cx="2946121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therefore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cannot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match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integrating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5431" y="1742973"/>
            <a:ext cx="5589879" cy="858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biggest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world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proprietor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90,000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patents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expanding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Edge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ecosystem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encourages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allowance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build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Flexibility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attractive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multi-purposeness,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cloud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connectivity,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customization.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Expanding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SoCs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becoming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driver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32312" y="1742973"/>
            <a:ext cx="3099645" cy="858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Intel’s</a:t>
            </a:r>
            <a:r>
              <a:rPr dirty="0" sz="9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dominant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indicates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they</a:t>
            </a:r>
            <a:r>
              <a:rPr dirty="0" sz="900" spc="-4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would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willing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even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their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share.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largely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focused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priorities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regarding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R&amp;D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misaligned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5431" y="2686686"/>
            <a:ext cx="5402428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Owned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serial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entrepreneurs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sold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Icera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$435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million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2011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32312" y="2686686"/>
            <a:ext cx="2705062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High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unwillingness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5431" y="2823846"/>
            <a:ext cx="5444490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Starting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become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huge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threat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players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designs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IPU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systems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58500" y="2823846"/>
            <a:ext cx="167190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makes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unfeasible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5431" y="2961006"/>
            <a:ext cx="8333905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Forecasted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transformative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across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received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$222M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Serial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funding</a:t>
            </a:r>
            <a:r>
              <a:rPr dirty="0" sz="900" spc="15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Graphcore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mainly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operates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home,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automobile,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45431" y="3098166"/>
            <a:ext cx="5538901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valuation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holds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$2.77B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USD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many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strategic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backers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Microsoft,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BMW,</a:t>
            </a:r>
            <a:r>
              <a:rPr dirty="0" sz="900" spc="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Dell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threats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customers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ﬂock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start-up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culture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358500" y="3098166"/>
            <a:ext cx="2740608" cy="309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mobile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services,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operational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focus.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232312" y="3580185"/>
            <a:ext cx="2990926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antitrust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lawsuits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mergers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deals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Risk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analysis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proves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harm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good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when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partnering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Baidu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even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though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tradeoﬀ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beneﬁcial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5437" y="3656386"/>
            <a:ext cx="5614492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Chinese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multinational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Internet-related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services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artiﬁcial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intelligence.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45437" y="3930706"/>
            <a:ext cx="5445290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Second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largest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search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engine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world,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occupying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76.5%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China’s</a:t>
            </a:r>
            <a:r>
              <a:rPr dirty="0" sz="9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search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engine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Entered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GBU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major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player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Snap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company's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oﬃcial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ad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reseller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7150" y="4298886"/>
            <a:ext cx="5665154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(Apple,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(Graphcore,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(Intel,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(Investopedia,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83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009857" y="4891784"/>
            <a:ext cx="1277238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556254" cy="551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Feasibility-</a:t>
            </a:r>
            <a:r>
              <a:rPr dirty="0" sz="1650" spc="-1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Evaluating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Possible</a:t>
            </a:r>
            <a:r>
              <a:rPr dirty="0" sz="1650" spc="-6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Acquisitions-</a:t>
            </a:r>
            <a:r>
              <a:rPr dirty="0" sz="1650" spc="-6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A</a:t>
            </a:r>
            <a:r>
              <a:rPr dirty="0" sz="1650" spc="-7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Deeper</a:t>
            </a:r>
            <a:r>
              <a:rPr dirty="0" sz="1650" spc="-10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5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  <a:p>
            <a:pPr marL="24" marR="0">
              <a:lnSpc>
                <a:spcPts val="2046"/>
              </a:lnSpc>
              <a:spcBef>
                <a:spcPts val="50"/>
              </a:spcBef>
              <a:spcAft>
                <a:spcPts val="0"/>
              </a:spcAft>
            </a:pPr>
            <a:r>
              <a:rPr dirty="0" sz="19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Feasible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950" spc="-5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 spc="-45">
                <a:solidFill>
                  <a:srgbClr val="073763"/>
                </a:solidFill>
                <a:latin typeface="HHHIJV+Raleway-Regular"/>
                <a:cs typeface="HHHIJV+Raleway-Regular"/>
              </a:rPr>
              <a:t>Target</a:t>
            </a:r>
            <a:r>
              <a:rPr dirty="0" sz="1950" spc="-2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950">
                <a:solidFill>
                  <a:srgbClr val="073763"/>
                </a:solidFill>
                <a:latin typeface="HHHIJV+Raleway-Regular"/>
                <a:cs typeface="HHHIJV+Raleway-Regular"/>
              </a:rPr>
              <a:t>Acquisitions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77491" y="686526"/>
            <a:ext cx="1677669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Relevance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Rationale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39373" y="709926"/>
            <a:ext cx="693166" cy="197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5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IBVWH+Merriweather-Regular"/>
                <a:cs typeface="DIBVWH+Merriweather-Regular"/>
              </a:rPr>
              <a:t>Decision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8456" y="899686"/>
            <a:ext cx="5178400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Fabless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software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visualization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49137" y="899686"/>
            <a:ext cx="3096881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Viable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however,</a:t>
            </a:r>
            <a:r>
              <a:rPr dirty="0" sz="900" spc="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doesn’t</a:t>
            </a:r>
            <a:r>
              <a:rPr dirty="0" sz="900" spc="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align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8456" y="1036845"/>
            <a:ext cx="369181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Collaborations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Autonomous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vehicles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solutions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5325" y="1036845"/>
            <a:ext cx="297846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goal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8456" y="1174005"/>
            <a:ext cx="8512023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Kalray’s</a:t>
            </a:r>
            <a:r>
              <a:rPr dirty="0" sz="900" spc="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MPAA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(Massively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Parallel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</a:t>
            </a:r>
            <a:r>
              <a:rPr dirty="0" sz="900" spc="-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Array)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patented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serves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unique</a:t>
            </a:r>
            <a:r>
              <a:rPr dirty="0" sz="900" spc="45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,Kalray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mainly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focuses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positioning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platform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diﬀerentiating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innovation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machine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learning</a:t>
            </a:r>
            <a:r>
              <a:rPr dirty="0" sz="900" spc="7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centers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already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stakes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including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38456" y="1448325"/>
            <a:ext cx="5409743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Oﬀers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programmable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ﬂexible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NVMe-oF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Smart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Storage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Adaptor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along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SDK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environments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75325" y="1448325"/>
            <a:ext cx="188575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well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program.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156112" y="1742973"/>
            <a:ext cx="2982011" cy="858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Filed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Chapter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11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Protection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(bankruptcy)</a:t>
            </a:r>
            <a:r>
              <a:rPr dirty="0" sz="900" spc="2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shows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volatility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restructuring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especially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ﬁnancing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debt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attractive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doesn’t</a:t>
            </a:r>
            <a:r>
              <a:rPr dirty="0" sz="900" spc="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outweigh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negatives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5431" y="1819173"/>
            <a:ext cx="5530100" cy="720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VC-backed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4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unique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ﬂow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combination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SoC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mobile,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home,,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54">
                <a:solidFill>
                  <a:srgbClr val="000000"/>
                </a:solidFill>
                <a:latin typeface="HHHIJV+Raleway-Regular"/>
                <a:cs typeface="HHHIJV+Raleway-Regular"/>
              </a:rPr>
              <a:t>IoT</a:t>
            </a:r>
            <a:r>
              <a:rPr dirty="0" sz="900" spc="2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devices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professional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partnerships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Microsoft,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Dell,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Cisco,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Maraki,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Barracuda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Developing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native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dataﬂow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900" spc="-4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 spc="2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dataﬂow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application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demands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dataﬂow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processor,</a:t>
            </a:r>
            <a:r>
              <a:rPr dirty="0" sz="900" spc="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eliminating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host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co-processor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calculations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neural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network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5437" y="2686686"/>
            <a:ext cx="5122164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accelerators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fastest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response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maximum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performance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without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oﬀset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Newest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TSP</a:t>
            </a:r>
            <a:r>
              <a:rPr dirty="0" sz="900" spc="-4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ASIC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implementation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giving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computing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power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56112" y="2686686"/>
            <a:ext cx="2867368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startup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patents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disrupt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current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5437" y="2961006"/>
            <a:ext cx="5412943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Development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3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robotics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example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pipe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bots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which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keep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sewer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pipes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clean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Hardware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capable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performing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over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400,000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multiplications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before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byte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retrieved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memory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GPU.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integration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Nvidia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open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new</a:t>
            </a:r>
            <a:r>
              <a:rPr dirty="0" sz="9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projects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markets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explore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56112" y="2961006"/>
            <a:ext cx="2979382" cy="309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looking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sell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Tensor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Tegra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units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align</a:t>
            </a:r>
            <a:r>
              <a:rPr dirty="0" sz="9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half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5431" y="3580185"/>
            <a:ext cx="308716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specialization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telecommunications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ﬁeld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56112" y="3580185"/>
            <a:ext cx="3054362" cy="58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expansion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media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sector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5G</a:t>
            </a:r>
          </a:p>
          <a:p>
            <a:pPr marL="126187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connectivity</a:t>
            </a:r>
            <a:r>
              <a:rPr dirty="0" sz="900" spc="-4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processors</a:t>
            </a:r>
          </a:p>
          <a:p>
            <a:pPr marL="0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Acquiring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international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may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challenges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strategy</a:t>
            </a:r>
            <a:r>
              <a:rPr dirty="0" sz="9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can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45431" y="3717346"/>
            <a:ext cx="5050954" cy="446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developer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consumer</a:t>
            </a:r>
            <a:r>
              <a:rPr dirty="0" sz="900" spc="-2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multimedia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attractive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“NeuroPilot”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technology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Helps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achieve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mindedness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“data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centric”</a:t>
            </a:r>
            <a:r>
              <a:rPr dirty="0" sz="9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“data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driven”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organization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</a:p>
          <a:p>
            <a:pPr marL="126187" marR="0">
              <a:lnSpc>
                <a:spcPts val="1056"/>
              </a:lnSpc>
              <a:spcBef>
                <a:spcPts val="2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implementing</a:t>
            </a:r>
            <a:r>
              <a:rPr dirty="0" sz="900" spc="-2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AI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architecture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product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spheres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5G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networks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globally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45431" y="4128826"/>
            <a:ext cx="7933894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●</a:t>
            </a:r>
            <a:r>
              <a:rPr dirty="0" sz="900" spc="2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Also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gaming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sector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chip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deﬁcits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have</a:t>
            </a:r>
            <a:r>
              <a:rPr dirty="0" sz="900" spc="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presented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GPU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shortages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aka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Nvidia’s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speciality</a:t>
            </a:r>
            <a:r>
              <a:rPr dirty="0" sz="900" spc="64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easily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align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integrate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with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another,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0700" y="4360823"/>
            <a:ext cx="490546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(Groq,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(Kalray,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2">
                <a:solidFill>
                  <a:srgbClr val="000000"/>
                </a:solidFill>
                <a:latin typeface="DHQUAO+TimesNewRomanPSMT"/>
                <a:cs typeface="DHQUAO+TimesNewRomanPSMT"/>
              </a:rPr>
              <a:t>(Wave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Technologies,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009857" y="4891784"/>
            <a:ext cx="1277238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122520" cy="51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Solution-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1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  <a:r>
              <a:rPr dirty="0" sz="1650" spc="-103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28">
                <a:solidFill>
                  <a:srgbClr val="073763"/>
                </a:solidFill>
                <a:latin typeface="VAOJGI+Raleway-Bold"/>
                <a:cs typeface="VAOJGI+Raleway-Bold"/>
              </a:rPr>
              <a:t>Targets: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Comparing</a:t>
            </a:r>
            <a:r>
              <a:rPr dirty="0" sz="1650" spc="-1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Margin</a:t>
            </a:r>
            <a:r>
              <a:rPr dirty="0" sz="1650" spc="-16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Projections</a:t>
            </a:r>
          </a:p>
          <a:p>
            <a:pPr marL="0" marR="0">
              <a:lnSpc>
                <a:spcPts val="168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50" spc="-13">
                <a:solidFill>
                  <a:srgbClr val="073763"/>
                </a:solidFill>
                <a:latin typeface="HHHIJV+Raleway-Regular"/>
                <a:cs typeface="HHHIJV+Raleway-Regular"/>
              </a:rPr>
              <a:t>Proﬁt,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31">
                <a:solidFill>
                  <a:srgbClr val="073763"/>
                </a:solidFill>
                <a:latin typeface="HHHIJV+Raleway-Regular"/>
                <a:cs typeface="HHHIJV+Raleway-Regular"/>
              </a:rPr>
              <a:t>EBIT,</a:t>
            </a:r>
            <a:r>
              <a:rPr dirty="0" sz="1450" spc="2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4">
                <a:solidFill>
                  <a:srgbClr val="073763"/>
                </a:solidFill>
                <a:latin typeface="HHHIJV+Raleway-Regular"/>
                <a:cs typeface="HHHIJV+Raleway-Regular"/>
              </a:rPr>
              <a:t>EBITDA</a:t>
            </a:r>
            <a:r>
              <a:rPr dirty="0" sz="1450" spc="-4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Margins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450" spc="-65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AMD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48">
                <a:solidFill>
                  <a:srgbClr val="073763"/>
                </a:solidFill>
                <a:latin typeface="HHHIJV+Raleway-Regular"/>
                <a:cs typeface="HHHIJV+Raleway-Regular"/>
              </a:rPr>
              <a:t>MediaTek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9200" y="3505712"/>
            <a:ext cx="2180082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While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EBITDA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EBIT</a:t>
            </a:r>
            <a:r>
              <a:rPr dirty="0" sz="900" spc="-2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Margin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7750" y="3572387"/>
            <a:ext cx="2065439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EBIT,</a:t>
            </a:r>
            <a:r>
              <a:rPr dirty="0" sz="9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EBITDA,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Proﬁt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Margins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9200" y="3639062"/>
            <a:ext cx="2161108" cy="572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relatively</a:t>
            </a:r>
            <a:r>
              <a:rPr dirty="0" sz="900" spc="-1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ﬂat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projection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period,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Proﬁt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Margins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spike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2019A-2020A,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normal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levels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2025.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97750" y="3705737"/>
            <a:ext cx="2183397" cy="43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slight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2020A-2021E,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fairly</a:t>
            </a:r>
            <a:r>
              <a:rPr dirty="0" sz="900" spc="-2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ﬂat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margins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9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050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remaining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years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through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2025.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34475" y="4444198"/>
            <a:ext cx="3582087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09877" y="4611284"/>
            <a:ext cx="680383" cy="445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352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  <a:p>
            <a:pPr marL="0" marR="0">
              <a:lnSpc>
                <a:spcPts val="997"/>
              </a:lnSpc>
              <a:spcBef>
                <a:spcPts val="121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85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6132107" cy="51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Solution-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8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50" spc="-19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Projections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450" spc="-22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Sole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Segment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5982" y="1477015"/>
            <a:ext cx="2567051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6" u="sng">
                <a:solidFill>
                  <a:srgbClr val="000000"/>
                </a:solidFill>
                <a:latin typeface="VAOJGI+Raleway-Bold"/>
                <a:cs typeface="VAOJGI+Raleway-Bold"/>
              </a:rPr>
              <a:t>Total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Projections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through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2025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56656" y="1477015"/>
            <a:ext cx="203200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8" u="sng">
                <a:solidFill>
                  <a:srgbClr val="000000"/>
                </a:solidFill>
                <a:latin typeface="VAOJGI+Raleway-Bold"/>
                <a:cs typeface="VAOJGI+Raleway-Bold"/>
              </a:rPr>
              <a:t>MediaTek</a:t>
            </a:r>
            <a:r>
              <a:rPr dirty="0" sz="1000" spc="18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Segment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Breakdown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16729" y="1629161"/>
            <a:ext cx="2910687" cy="17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Company</a:t>
            </a:r>
            <a:r>
              <a:rPr dirty="0" sz="900" spc="-2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one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reportable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900">
                <a:solidFill>
                  <a:srgbClr val="000000"/>
                </a:solidFill>
                <a:latin typeface="HHHIJV+Raleway-Regular"/>
                <a:cs typeface="HHHIJV+Raleway-Regular"/>
              </a:rPr>
              <a:t>segment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75" y="4444198"/>
            <a:ext cx="162237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(MediaTek,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7981" y="4891784"/>
            <a:ext cx="1181379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6132107" cy="51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Solution-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8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Sensitivity</a:t>
            </a:r>
            <a:r>
              <a:rPr dirty="0" sz="1450" spc="-8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4210" y="740627"/>
            <a:ext cx="3069590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50836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NTM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39" u="sng">
                <a:solidFill>
                  <a:srgbClr val="000000"/>
                </a:solidFill>
                <a:latin typeface="VAOJGI+Raleway-Bold"/>
                <a:cs typeface="VAOJGI+Raleway-Bold"/>
              </a:rPr>
              <a:t>P/E</a:t>
            </a:r>
            <a:r>
              <a:rPr dirty="0" sz="1000" spc="29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Multiple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Sensitivity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475" y="44441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57981" y="4891784"/>
            <a:ext cx="1181379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6132107" cy="51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Solution-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8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Multiples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Sensitivity</a:t>
            </a:r>
            <a:r>
              <a:rPr dirty="0" sz="1450" spc="-8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4210" y="862215"/>
            <a:ext cx="306958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4232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NTM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13" u="sng">
                <a:solidFill>
                  <a:srgbClr val="000000"/>
                </a:solidFill>
                <a:latin typeface="VAOJGI+Raleway-Bold"/>
                <a:cs typeface="VAOJGI+Raleway-Bold"/>
              </a:rPr>
              <a:t>EV/EBITDA</a:t>
            </a:r>
            <a:r>
              <a:rPr dirty="0" sz="1000" spc="-26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Multiple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Calculation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Price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Return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Sensitivity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4475" y="45965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57981" y="4891784"/>
            <a:ext cx="1181379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6132107" cy="51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Solution-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8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DCF</a:t>
            </a:r>
            <a:r>
              <a:rPr dirty="0" sz="14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Sensitivity</a:t>
            </a:r>
            <a:r>
              <a:rPr dirty="0" sz="1450" spc="-8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Analysis-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Exit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0">
                <a:solidFill>
                  <a:srgbClr val="073763"/>
                </a:solidFill>
                <a:latin typeface="HHHIJV+Raleway-Regular"/>
                <a:cs typeface="HHHIJV+Raleway-Regular"/>
              </a:rPr>
              <a:t>Method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07159" y="846364"/>
            <a:ext cx="2416937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1704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Exit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Multiple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Method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Calculation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EBITDA</a:t>
            </a:r>
            <a:r>
              <a:rPr dirty="0" sz="1000" spc="-2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66600" y="3926219"/>
            <a:ext cx="2342616" cy="10403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Exit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Multiple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Method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used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calculate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terminal</a:t>
            </a:r>
            <a:r>
              <a:rPr dirty="0" sz="1100" spc="-6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Company’s</a:t>
            </a:r>
            <a:r>
              <a:rPr dirty="0" sz="1100" spc="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5">
                <a:solidFill>
                  <a:srgbClr val="000000"/>
                </a:solidFill>
                <a:latin typeface="HHHIJV+Raleway-Regular"/>
                <a:cs typeface="HHHIJV+Raleway-Regular"/>
              </a:rPr>
              <a:t>FCFs,</a:t>
            </a:r>
            <a:r>
              <a:rPr dirty="0" sz="1100" spc="15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under</a:t>
            </a:r>
            <a:r>
              <a:rPr dirty="0" sz="1100" spc="-2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</a:p>
          <a:p>
            <a:pPr marL="0" marR="0">
              <a:lnSpc>
                <a:spcPts val="1291"/>
              </a:lnSpc>
              <a:spcBef>
                <a:spcPts val="7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assumption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that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business</a:t>
            </a:r>
            <a:r>
              <a:rPr dirty="0" sz="11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will</a:t>
            </a:r>
            <a:r>
              <a:rPr dirty="0" sz="1100" spc="-3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be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determined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end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projection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period.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475" y="45203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89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57981" y="4891784"/>
            <a:ext cx="1181379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7978136" cy="71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40">
                <a:solidFill>
                  <a:srgbClr val="073763"/>
                </a:solidFill>
                <a:latin typeface="VAOJGI+Raleway-Bold"/>
                <a:cs typeface="VAOJGI+Raleway-Bold"/>
              </a:rPr>
              <a:t>China’s</a:t>
            </a:r>
            <a:r>
              <a:rPr dirty="0" sz="1650" spc="15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650" spc="-9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0">
                <a:solidFill>
                  <a:srgbClr val="073763"/>
                </a:solidFill>
                <a:latin typeface="VAOJGI+Raleway-Bold"/>
                <a:cs typeface="VAOJGI+Raleway-Bold"/>
              </a:rPr>
              <a:t>Threat</a:t>
            </a:r>
          </a:p>
          <a:p>
            <a:pPr marL="0" marR="0">
              <a:lnSpc>
                <a:spcPts val="1595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As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China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expands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SemiCon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manufacturing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capabilities,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the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country</a:t>
            </a:r>
            <a:r>
              <a:rPr dirty="0" sz="1550" spc="-41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chases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‘technology</a:t>
            </a:r>
          </a:p>
          <a:p>
            <a:pPr marL="0" marR="0">
              <a:lnSpc>
                <a:spcPts val="1805"/>
              </a:lnSpc>
              <a:spcBef>
                <a:spcPts val="89"/>
              </a:spcBef>
              <a:spcAft>
                <a:spcPts val="0"/>
              </a:spcAft>
            </a:pPr>
            <a:r>
              <a:rPr dirty="0" sz="1550" spc="-25">
                <a:solidFill>
                  <a:srgbClr val="073763"/>
                </a:solidFill>
                <a:latin typeface="HHHIJV+Raleway-Regular"/>
                <a:cs typeface="HHHIJV+Raleway-Regular"/>
              </a:rPr>
              <a:t>independence’,</a:t>
            </a:r>
            <a:r>
              <a:rPr dirty="0" sz="1550" spc="2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holding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consequences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for</a:t>
            </a:r>
            <a:r>
              <a:rPr dirty="0" sz="1550" spc="-26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US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550" spc="1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2">
                <a:solidFill>
                  <a:srgbClr val="073763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and</a:t>
            </a:r>
            <a:r>
              <a:rPr dirty="0" sz="15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550" spc="-18">
                <a:solidFill>
                  <a:srgbClr val="073763"/>
                </a:solidFill>
                <a:latin typeface="HHHIJV+Raleway-Regular"/>
                <a:cs typeface="HHHIJV+Raleway-Regular"/>
              </a:rPr>
              <a:t>revenue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725" y="821465"/>
            <a:ext cx="376961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phases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China’s</a:t>
            </a:r>
            <a:r>
              <a:rPr dirty="0" sz="1000" spc="1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picking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up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21800" y="816889"/>
            <a:ext cx="430530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...and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China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consumes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than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50%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all</a:t>
            </a:r>
            <a:r>
              <a:rPr dirty="0" sz="1000" spc="-3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manufactured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725" y="986615"/>
            <a:ext cx="3228720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Domestic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M&amp;A</a:t>
            </a:r>
            <a:r>
              <a:rPr dirty="0" sz="1000" spc="-7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Volume</a:t>
            </a:r>
            <a:r>
              <a:rPr dirty="0" sz="1000" spc="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Growth-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East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Asia,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2014-2018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21800" y="982039"/>
            <a:ext cx="305117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Market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Share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by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Region,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2015-219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05326" y="1192100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18%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6526" y="1318313"/>
            <a:ext cx="406586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SWBPK+ArialMT"/>
                <a:cs typeface="CSWBPK+ArialMT"/>
              </a:rPr>
              <a:t>30%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80550" y="1464127"/>
            <a:ext cx="765428" cy="1424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China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has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been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80550" y="1568902"/>
            <a:ext cx="1177506" cy="5615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21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responsible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for</a:t>
            </a:r>
            <a:r>
              <a:rPr dirty="0" sz="7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derailing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many</a:t>
            </a:r>
            <a:r>
              <a:rPr dirty="0" sz="7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international</a:t>
            </a:r>
          </a:p>
          <a:p>
            <a:pPr marL="0" marR="0">
              <a:lnSpc>
                <a:spcPts val="821"/>
              </a:lnSpc>
              <a:spcBef>
                <a:spcPts val="5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company’s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domestic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acquisitions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like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NXP</a:t>
            </a:r>
            <a:r>
              <a:rPr dirty="0" sz="700" spc="-1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</a:p>
          <a:p>
            <a:pPr marL="0" marR="0">
              <a:lnSpc>
                <a:spcPts val="821"/>
              </a:lnSpc>
              <a:spcBef>
                <a:spcPts val="3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HHIJV+Raleway-Regular"/>
                <a:cs typeface="HHHIJV+Raleway-Regular"/>
              </a:rPr>
              <a:t>ARM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34581" y="1638155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94053" y="1717698"/>
            <a:ext cx="1165567" cy="6990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4704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Currently,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domestic</a:t>
            </a:r>
          </a:p>
          <a:p>
            <a:pPr marL="98983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manufacturers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only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capable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meeting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30%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103288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house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demand.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 spc="-12">
                <a:solidFill>
                  <a:srgbClr val="000000"/>
                </a:solidFill>
                <a:latin typeface="HHHIJV+Raleway-Regular"/>
                <a:cs typeface="HHHIJV+Raleway-Regular"/>
              </a:rPr>
              <a:t>China’s</a:t>
            </a:r>
          </a:p>
          <a:p>
            <a:pPr marL="10443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government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pushing</a:t>
            </a:r>
          </a:p>
          <a:p>
            <a:pPr marL="132243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campions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increase</a:t>
            </a:r>
          </a:p>
          <a:p>
            <a:pPr marL="308377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capabilities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805247" y="1773446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67">
                <a:solidFill>
                  <a:srgbClr val="000000"/>
                </a:solidFill>
                <a:latin typeface="CSWBPK+ArialMT"/>
                <a:cs typeface="CSWBPK+ArialMT"/>
              </a:rPr>
              <a:t>11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86499" y="1850596"/>
            <a:ext cx="406672" cy="832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2016</a:t>
            </a:r>
          </a:p>
          <a:p>
            <a:pPr marL="0" marR="0">
              <a:lnSpc>
                <a:spcPts val="1005"/>
              </a:lnSpc>
              <a:spcBef>
                <a:spcPts val="429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51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28667" y="1850596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2017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1406" y="1894215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67">
                <a:solidFill>
                  <a:srgbClr val="000000"/>
                </a:solidFill>
                <a:latin typeface="CSWBPK+ArialMT"/>
                <a:cs typeface="CSWBPK+ArialMT"/>
              </a:rPr>
              <a:t>11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75465" y="1906962"/>
            <a:ext cx="279536" cy="5743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  <a:p>
            <a:pPr marL="0" marR="0">
              <a:lnSpc>
                <a:spcPts val="1005"/>
              </a:lnSpc>
              <a:spcBef>
                <a:spcPts val="221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4529" y="2224930"/>
            <a:ext cx="279536" cy="4722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67">
                <a:solidFill>
                  <a:srgbClr val="000000"/>
                </a:solidFill>
                <a:latin typeface="CSWBPK+ArialMT"/>
                <a:cs typeface="CSWBPK+ArialMT"/>
              </a:rPr>
              <a:t>11</a:t>
            </a:r>
          </a:p>
          <a:p>
            <a:pPr marL="6881" marR="0">
              <a:lnSpc>
                <a:spcPts val="1005"/>
              </a:lnSpc>
              <a:spcBef>
                <a:spcPts val="1407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6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804373" y="2263698"/>
            <a:ext cx="279536" cy="427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10</a:t>
            </a:r>
          </a:p>
          <a:p>
            <a:pPr marL="26880" marR="0">
              <a:lnSpc>
                <a:spcPts val="1005"/>
              </a:lnSpc>
              <a:spcBef>
                <a:spcPts val="105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34581" y="2438255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89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428667" y="2517346"/>
            <a:ext cx="27953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73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310674" y="2541380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CSWBPK+ArialMT"/>
                <a:cs typeface="CSWBPK+ArialMT"/>
              </a:rPr>
              <a:t>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26000" y="2704510"/>
            <a:ext cx="417859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China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66500" y="2704510"/>
            <a:ext cx="716803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South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Korea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206400" y="2704510"/>
            <a:ext cx="429220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SWBPK+ArialMT"/>
                <a:cs typeface="CSWBPK+ArialMT"/>
              </a:rPr>
              <a:t>Japan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646087" y="2704510"/>
            <a:ext cx="479921" cy="1516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8">
                <a:solidFill>
                  <a:srgbClr val="000000"/>
                </a:solidFill>
                <a:latin typeface="CSWBPK+ArialMT"/>
                <a:cs typeface="CSWBPK+ArialMT"/>
              </a:rPr>
              <a:t>Taiwan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32250" y="2809065"/>
            <a:ext cx="3780154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...therefore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companies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depend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China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for</a:t>
            </a:r>
            <a:r>
              <a:rPr dirty="0" sz="1000" spc="-28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large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revenue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565200" y="2790940"/>
            <a:ext cx="4007357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Around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10%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of</a:t>
            </a:r>
            <a:r>
              <a:rPr dirty="0" sz="1000" spc="-25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Semiconductor</a:t>
            </a:r>
            <a:r>
              <a:rPr dirty="0" sz="1000" spc="-3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operates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in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>
                <a:solidFill>
                  <a:srgbClr val="000000"/>
                </a:solidFill>
                <a:latin typeface="VAOJGI+Raleway-Bold"/>
                <a:cs typeface="VAOJGI+Raleway-Bold"/>
              </a:rPr>
              <a:t>China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2250" y="2974215"/>
            <a:ext cx="3132455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Semiconductor</a:t>
            </a:r>
            <a:r>
              <a:rPr dirty="0" sz="1000" spc="-22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MNC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10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China,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FY2020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565200" y="2956077"/>
            <a:ext cx="2981706" cy="187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7">
                <a:solidFill>
                  <a:srgbClr val="000000"/>
                </a:solidFill>
                <a:latin typeface="HHHIJV+Raleway-Regular"/>
                <a:cs typeface="HHHIJV+Raleway-Regular"/>
              </a:rPr>
              <a:t>Top</a:t>
            </a:r>
            <a:r>
              <a:rPr dirty="0" sz="1000" spc="37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SemiCon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Packaging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Testing</a:t>
            </a:r>
            <a:r>
              <a:rPr dirty="0" sz="1000" spc="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66635" y="3259311"/>
            <a:ext cx="1490548" cy="508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3083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All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these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MNCs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are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US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based</a:t>
            </a:r>
          </a:p>
          <a:p>
            <a:pPr marL="0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companies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importing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operating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</a:t>
            </a:r>
          </a:p>
          <a:p>
            <a:pPr marL="65912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China.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Large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revenue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percentages</a:t>
            </a:r>
          </a:p>
          <a:p>
            <a:pPr marL="23812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indicate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dependence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exports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</a:p>
          <a:p>
            <a:pPr marL="462794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country.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682141" y="3250823"/>
            <a:ext cx="2041094" cy="4133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472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 spc="-11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600" spc="1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2010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2016,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output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value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China's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local</a:t>
            </a:r>
          </a:p>
          <a:p>
            <a:pPr marL="36118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packaging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testing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industry</a:t>
            </a:r>
            <a:r>
              <a:rPr dirty="0" sz="6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increased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from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RMB</a:t>
            </a:r>
          </a:p>
          <a:p>
            <a:pPr marL="0" marR="0">
              <a:lnSpc>
                <a:spcPts val="704"/>
              </a:lnSpc>
              <a:spcBef>
                <a:spcPts val="4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62.9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billion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to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RMB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156.4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billion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at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compound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annual</a:t>
            </a:r>
          </a:p>
          <a:p>
            <a:pPr marL="54787" marR="0">
              <a:lnSpc>
                <a:spcPts val="704"/>
              </a:lnSpc>
              <a:spcBef>
                <a:spcPts val="95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20%,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higher</a:t>
            </a:r>
            <a:r>
              <a:rPr dirty="0" sz="6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than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the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global</a:t>
            </a:r>
            <a:r>
              <a:rPr dirty="0" sz="600" spc="-18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average.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599707" y="3546336"/>
            <a:ext cx="264337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2.8B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948574" y="3747661"/>
            <a:ext cx="300304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14.0B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330052" y="3916361"/>
            <a:ext cx="298399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2.01B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694569" y="4039836"/>
            <a:ext cx="298018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7.81B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42609" y="4088848"/>
            <a:ext cx="351434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20.26B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54719" y="4140811"/>
            <a:ext cx="259918" cy="127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4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HHIJV+Raleway-Regular"/>
                <a:cs typeface="HHHIJV+Raleway-Regular"/>
              </a:rPr>
              <a:t>2.7B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55600" y="4511073"/>
            <a:ext cx="3442527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2019),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(PricewaterhouseCoopers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16079" y="4732709"/>
            <a:ext cx="659872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Executive</a:t>
            </a:r>
          </a:p>
          <a:p>
            <a:pPr marL="302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Summary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859327" y="4732709"/>
            <a:ext cx="64195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7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Industry</a:t>
            </a:r>
          </a:p>
          <a:p>
            <a:pPr marL="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Overview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090327" y="4732709"/>
            <a:ext cx="64735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Company</a:t>
            </a:r>
          </a:p>
          <a:p>
            <a:pPr marL="35230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338863" y="4732709"/>
            <a:ext cx="618851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</a:p>
          <a:p>
            <a:pPr marL="21581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Analysis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519809" y="4732709"/>
            <a:ext cx="728960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Acquisition</a:t>
            </a:r>
          </a:p>
          <a:p>
            <a:pPr marL="24979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Feasibility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756594" y="4732709"/>
            <a:ext cx="727233" cy="298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</a:p>
          <a:p>
            <a:pPr marL="69326" marR="0">
              <a:lnSpc>
                <a:spcPts val="997"/>
              </a:lnSpc>
              <a:spcBef>
                <a:spcPts val="2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987928" y="4799384"/>
            <a:ext cx="730364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Conclusion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864829" y="4790767"/>
            <a:ext cx="223031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89885"/>
            <a:ext cx="6132107" cy="516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1650" spc="-14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Solution-</a:t>
            </a:r>
            <a:r>
              <a:rPr dirty="0" sz="1650" spc="-17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Supplemental</a:t>
            </a:r>
            <a:r>
              <a:rPr dirty="0" sz="1650" spc="-59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47">
                <a:solidFill>
                  <a:srgbClr val="073763"/>
                </a:solidFill>
                <a:latin typeface="VAOJGI+Raleway-Bold"/>
                <a:cs typeface="VAOJGI+Raleway-Bold"/>
              </a:rPr>
              <a:t>MediaTek</a:t>
            </a:r>
            <a:r>
              <a:rPr dirty="0" sz="1650" spc="2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>
                <a:solidFill>
                  <a:srgbClr val="073763"/>
                </a:solidFill>
                <a:latin typeface="VAOJGI+Raleway-Bold"/>
                <a:cs typeface="VAOJGI+Raleway-Bold"/>
              </a:rPr>
              <a:t>Financial</a:t>
            </a:r>
            <a:r>
              <a:rPr dirty="0" sz="1650" spc="-61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1650" spc="-12">
                <a:solidFill>
                  <a:srgbClr val="073763"/>
                </a:solidFill>
                <a:latin typeface="VAOJGI+Raleway-Bold"/>
                <a:cs typeface="VAOJGI+Raleway-Bold"/>
              </a:rPr>
              <a:t>Data</a:t>
            </a:r>
          </a:p>
          <a:p>
            <a:pPr marL="0" marR="0">
              <a:lnSpc>
                <a:spcPts val="168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DCF</a:t>
            </a:r>
            <a:r>
              <a:rPr dirty="0" sz="1450" spc="-33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Sensitivity</a:t>
            </a:r>
            <a:r>
              <a:rPr dirty="0" sz="1450" spc="-88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1">
                <a:solidFill>
                  <a:srgbClr val="073763"/>
                </a:solidFill>
                <a:latin typeface="HHHIJV+Raleway-Regular"/>
                <a:cs typeface="HHHIJV+Raleway-Regular"/>
              </a:rPr>
              <a:t>Analysis-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Perpetual</a:t>
            </a:r>
            <a:r>
              <a:rPr dirty="0" sz="1450" spc="-39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7">
                <a:solidFill>
                  <a:srgbClr val="073763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 </a:t>
            </a:r>
            <a:r>
              <a:rPr dirty="0" sz="1450" spc="-15">
                <a:solidFill>
                  <a:srgbClr val="073763"/>
                </a:solidFill>
                <a:latin typeface="HHHIJV+Raleway-Regular"/>
                <a:cs typeface="HHHIJV+Raleway-Regular"/>
              </a:rPr>
              <a:t>Rate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00348" y="756964"/>
            <a:ext cx="2720339" cy="339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9572" marR="0">
              <a:lnSpc>
                <a:spcPts val="11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Perpetual</a:t>
            </a:r>
            <a:r>
              <a:rPr dirty="0" sz="1000" spc="-34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Growth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Rate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(PGR)</a:t>
            </a:r>
            <a:r>
              <a:rPr dirty="0" sz="1000" spc="-10" u="sng">
                <a:solidFill>
                  <a:srgbClr val="000000"/>
                </a:solidFill>
                <a:latin typeface="VAOJGI+Raleway-Bold"/>
                <a:cs typeface="VAOJGI+Raleway-Bold"/>
              </a:rPr>
              <a:t> </a:t>
            </a:r>
            <a:r>
              <a:rPr dirty="0" sz="1000" u="sng">
                <a:solidFill>
                  <a:srgbClr val="000000"/>
                </a:solidFill>
                <a:latin typeface="VAOJGI+Raleway-Bold"/>
                <a:cs typeface="VAOJGI+Raleway-Bold"/>
              </a:rPr>
              <a:t>Method</a:t>
            </a:r>
          </a:p>
          <a:p>
            <a:pPr marL="0" marR="0">
              <a:lnSpc>
                <a:spcPts val="1174"/>
              </a:lnSpc>
              <a:spcBef>
                <a:spcPts val="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Calculation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000" spc="-14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Implied</a:t>
            </a:r>
            <a:r>
              <a:rPr dirty="0" sz="1000" spc="-29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HHIJV+Raleway-Regular"/>
                <a:cs typeface="HHHIJV+Raleway-Regular"/>
              </a:rPr>
              <a:t>Terminal</a:t>
            </a:r>
            <a:r>
              <a:rPr dirty="0" sz="10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0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90325" y="4144119"/>
            <a:ext cx="1610169" cy="3697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Perpetual</a:t>
            </a:r>
            <a:r>
              <a:rPr dirty="0" sz="1100" spc="-31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Growth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Method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assumes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90325" y="4479399"/>
            <a:ext cx="1844864" cy="3697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constant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rate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HHIJV+Raleway-Regular"/>
                <a:cs typeface="HHHIJV+Raleway-Regular"/>
              </a:rPr>
              <a:t>of</a:t>
            </a:r>
            <a:r>
              <a:rPr dirty="0" sz="1100" spc="-13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cash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ﬂow</a:t>
            </a:r>
          </a:p>
          <a:p>
            <a:pPr marL="0" marR="0">
              <a:lnSpc>
                <a:spcPts val="1291"/>
              </a:lnSpc>
              <a:spcBef>
                <a:spcPts val="2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generation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into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 </a:t>
            </a:r>
            <a:r>
              <a:rPr dirty="0" sz="1100">
                <a:solidFill>
                  <a:srgbClr val="000000"/>
                </a:solidFill>
                <a:latin typeface="HHHIJV+Raleway-Regular"/>
                <a:cs typeface="HHHIJV+Raleway-Regular"/>
              </a:rPr>
              <a:t>perpetuity.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4475" y="4596598"/>
            <a:ext cx="164361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Source: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25229" y="4611284"/>
            <a:ext cx="64616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Appendix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7981" y="4891784"/>
            <a:ext cx="1181379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Alternative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 </a:t>
            </a:r>
            <a:r>
              <a:rPr dirty="0" sz="850">
                <a:solidFill>
                  <a:srgbClr val="073763"/>
                </a:solidFill>
                <a:latin typeface="VAOJGI+Raleway-Bold"/>
                <a:cs typeface="VAOJGI+Raleway-Bold"/>
              </a:rPr>
              <a:t>Solution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22214" y="1395450"/>
            <a:ext cx="3862069" cy="783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ffffff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91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8915437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Accenture,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Industry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Leads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in</a:t>
            </a:r>
            <a:r>
              <a:rPr dirty="0" sz="1100" spc="-19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Artificial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Intelligence</a:t>
            </a:r>
            <a:r>
              <a:rPr dirty="0" sz="1100" spc="-2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Adoption,</a:t>
            </a:r>
            <a:r>
              <a:rPr dirty="0" sz="1100" spc="-19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Accenture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Report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Finds.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https://newsroom.accenture.com/industries/electronics-high-tech/semiconductor-industry-leads-in-artificial-intelligence-adoption-accenture-report-finds.htm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295974"/>
            <a:ext cx="6714640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AMD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Publishes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21st</a:t>
            </a:r>
            <a:r>
              <a:rPr dirty="0" sz="1100" spc="-21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Corporate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Responsibility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Report.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https://www.amd.com/en/press-releases/amd-publishes-21st-2016jun14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698310"/>
            <a:ext cx="452083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10-K,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Santa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Clara: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966533"/>
            <a:ext cx="698268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AMD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Reports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Fourth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Quarter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and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Full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 spc="-34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Year</a:t>
            </a:r>
            <a:r>
              <a:rPr dirty="0" sz="1100" spc="34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2020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Financial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Results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,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Santa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Clara: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234757"/>
            <a:ext cx="9079557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Quality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Management.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https://www.amd.com/en/corporate/quality#:~:text=Quality%20Management&amp;text=Highly%20differentiated%20customer%20collaboration%20and,towards%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20consistent%20standards%20and%20processes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771205"/>
            <a:ext cx="8934228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Alam,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Accenture.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https://www.accenture.com/us-en/insights/strategy/semiconductor-mergers-acquisitions</a:t>
            </a:r>
            <a:r>
              <a:rPr dirty="0" sz="1100" spc="16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3173541"/>
            <a:ext cx="6702193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Apple,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Apple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Newsroom.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https://www.apple.com/newsroom/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441765"/>
            <a:ext cx="7075879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Ashkenas,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Surviving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M&amp;A.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https://hbr.org/2017/03/surviving-ma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709989"/>
            <a:ext cx="7582554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4">
                <a:solidFill>
                  <a:srgbClr val="000000"/>
                </a:solidFill>
                <a:latin typeface="DHQUAO+TimesNewRomanPSMT"/>
                <a:cs typeface="DHQUAO+TimesNewRomanPSMT"/>
              </a:rPr>
              <a:t>Athow,</a:t>
            </a:r>
            <a:r>
              <a:rPr dirty="0" sz="1100" spc="1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5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Watch</a:t>
            </a:r>
            <a:r>
              <a:rPr dirty="0" sz="1100" spc="25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out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Intel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and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Nvidia,</a:t>
            </a:r>
            <a:r>
              <a:rPr dirty="0" sz="1100" spc="-19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AMD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just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made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game-changing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acquisition.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https://www.techradar.com/news/watch-out-intel-and-nvidia-amd-just-made-a-game-changing-acquisition</a:t>
            </a:r>
            <a:r>
              <a:rPr dirty="0" sz="1100" spc="1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1200" y="4112326"/>
            <a:ext cx="9089957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Baidu,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revenue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of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Baidu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 spc="-14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from</a:t>
            </a:r>
            <a:r>
              <a:rPr dirty="0" sz="1100" spc="14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2008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to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https://www.statista.com/statistics/269032/annual-revenue-of-baidu/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92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401487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MediaTek:</a:t>
            </a:r>
            <a:r>
              <a:rPr dirty="0" sz="1100" spc="13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Public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company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profile,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027750"/>
            <a:ext cx="3841743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Nvidia: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Public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company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profile,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Capital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IQ.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295974"/>
            <a:ext cx="7240416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CNN,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Micro</a:t>
            </a:r>
            <a:r>
              <a:rPr dirty="0" sz="1100" spc="11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Devices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Inc.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https://money.cnn.com/quote/shareholders/shareholders.html?symb=AMD&amp;subView=institutional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698310"/>
            <a:ext cx="8958542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CNN,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NVIDIA</a:t>
            </a:r>
            <a:r>
              <a:rPr dirty="0" sz="1100" spc="-2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Corp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(NASDAQ:NVDA).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https://money.cnn.com/quote/competitors/competitors.html?symb=NVDA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100645"/>
            <a:ext cx="7303340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Companies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Cap,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Largest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companies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by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cap.</a:t>
            </a:r>
            <a:r>
              <a:rPr dirty="0" sz="1100">
                <a:solidFill>
                  <a:srgbClr val="000000"/>
                </a:solidFill>
                <a:latin typeface="DHAOOW+TimesNewRomanPS-ItalicMT"/>
                <a:cs typeface="DHAOOW+TimesNewRomanPS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https://companiesmarketcap.com/semiconductors/largest-semiconductor-companies-by-market-cap/</a:t>
            </a:r>
            <a:r>
              <a:rPr dirty="0" sz="1100" spc="1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502981"/>
            <a:ext cx="7740486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Craft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headquarters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office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locations.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https://craft.co/amd/locations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  <a:p>
            <a:pPr marL="0" marR="0">
              <a:lnSpc>
                <a:spcPts val="121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Graphcore.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https://www.crunchbase.com/organization/graphcore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3039428"/>
            <a:ext cx="7173979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Crunchbase,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List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NVIDIA's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18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Acquisitions,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including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Arm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Holdings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Cumulus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Networks.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https://www.crunchbase.com/search/acquisitions/field/organizations/num_acquisitions/nvidia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441765"/>
            <a:ext cx="8688884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CSI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Inc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's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Suppliers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Performance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CSI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–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Next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30">
                <a:solidFill>
                  <a:srgbClr val="000000"/>
                </a:solidFill>
                <a:latin typeface="DHQUAO+TimesNewRomanPSMT"/>
                <a:cs typeface="DHQUAO+TimesNewRomanPSMT"/>
              </a:rPr>
              <a:t>Wave</a:t>
            </a:r>
            <a:r>
              <a:rPr dirty="0" sz="1100" spc="2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Beijing: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Deloitte.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844101"/>
            <a:ext cx="8365783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Deloitte,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5">
                <a:solidFill>
                  <a:srgbClr val="000000"/>
                </a:solidFill>
                <a:latin typeface="DHQUAO+TimesNewRomanPSMT"/>
                <a:cs typeface="DHQUAO+TimesNewRomanPSMT"/>
              </a:rPr>
              <a:t>Technology,</a:t>
            </a:r>
            <a:r>
              <a:rPr dirty="0" sz="1100" spc="15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Media,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 spc="-1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Telecommunications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Predictions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https://www2.deloitte.com/content/dam/insights/us/articles/722835_tmt-predictions-2020/DI_TMT-Prediction-2020.pdf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93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7196913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Dent,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Major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chip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supplier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will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longer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make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next-gen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chips.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https://www.engadget.com/2018-08-28-global-foundries-stops-7-nanometer-chip-production.html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161862"/>
            <a:ext cx="6138545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Deutsche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Bank,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Strong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qtr/guide,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crypto/shortage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dynamics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raise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uncertainty,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Thomson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One.</a:t>
            </a:r>
          </a:p>
          <a:p>
            <a:pPr marL="0" marR="0">
              <a:lnSpc>
                <a:spcPts val="121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Evercore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ISI,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Climbing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</a:t>
            </a:r>
            <a:r>
              <a:rPr dirty="0" sz="1100" spc="-8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30">
                <a:solidFill>
                  <a:srgbClr val="000000"/>
                </a:solidFill>
                <a:latin typeface="DHQUAO+TimesNewRomanPSMT"/>
                <a:cs typeface="DHQUAO+TimesNewRomanPSMT"/>
              </a:rPr>
              <a:t>Wall</a:t>
            </a:r>
            <a:r>
              <a:rPr dirty="0" sz="1100" spc="2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2">
                <a:solidFill>
                  <a:srgbClr val="000000"/>
                </a:solidFill>
                <a:latin typeface="DHQUAO+TimesNewRomanPSMT"/>
                <a:cs typeface="DHQUAO+TimesNewRomanPSMT"/>
              </a:rPr>
              <a:t>Worry</a:t>
            </a:r>
            <a:r>
              <a:rPr dirty="0" sz="1100" spc="2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–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Jensen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Style,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Thomson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One.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698310"/>
            <a:ext cx="756963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Fintel,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Institutional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Ownership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Shareholders.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https://fintel.io/so/us/nvda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966533"/>
            <a:ext cx="8827071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Fortune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Insights,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Fortune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Insights.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https://www.fortunebusinessinsights.com/semiconductor-market-102365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368869"/>
            <a:ext cx="651042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Graphcore,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Our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Purpose.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https://www.graphcore.ai/about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637093"/>
            <a:ext cx="7631519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Groq,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Introducing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6">
                <a:solidFill>
                  <a:srgbClr val="000000"/>
                </a:solidFill>
                <a:latin typeface="DHQUAO+TimesNewRomanPSMT"/>
                <a:cs typeface="DHQUAO+TimesNewRomanPSMT"/>
              </a:rPr>
              <a:t>Tensor</a:t>
            </a:r>
            <a:r>
              <a:rPr dirty="0" sz="1100" spc="16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Streaming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Process.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https://groq.com/technology/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2905317"/>
            <a:ext cx="6071187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Harvard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Review,</a:t>
            </a:r>
            <a:r>
              <a:rPr dirty="0" sz="1100" spc="1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5-Step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Process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Reorganizing</a:t>
            </a:r>
            <a:r>
              <a:rPr dirty="0" sz="1100" spc="-58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After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4">
                <a:solidFill>
                  <a:srgbClr val="000000"/>
                </a:solidFill>
                <a:latin typeface="DHQUAO+TimesNewRomanPSMT"/>
                <a:cs typeface="DHQUAO+TimesNewRomanPSMT"/>
              </a:rPr>
              <a:t>Merger.</a:t>
            </a:r>
            <a:r>
              <a:rPr dirty="0" sz="1100" spc="1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https://hbr.org/2016/12/a-5-step-process-for-reorganizing-after-a-merger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307653"/>
            <a:ext cx="8608441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Hruska,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Chip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Demand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Outstrips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Supply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30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Percent,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Shortages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Could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Last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</a:t>
            </a:r>
            <a:r>
              <a:rPr dirty="0" sz="1100" spc="-4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3">
                <a:solidFill>
                  <a:srgbClr val="000000"/>
                </a:solidFill>
                <a:latin typeface="DHQUAO+TimesNewRomanPSMT"/>
                <a:cs typeface="DHQUAO+TimesNewRomanPSMT"/>
              </a:rPr>
              <a:t>Year.</a:t>
            </a:r>
            <a:r>
              <a:rPr dirty="0" sz="1100" spc="4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https://www.extremetech.com/computing/320247-chip-demand-outstrips-supply-by-30-percent-shortages-could-last-a-year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709989"/>
            <a:ext cx="9010359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Infront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Analytics,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Corp..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https://www.infrontanalytics.com/fe-EN/31436NU/NVIDIA-Corp-/market-valuation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9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1200" y="4112326"/>
            <a:ext cx="8830425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Intel,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Our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Purpose.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https://www.intel.com/content/www/us/en/company-overview/company-overview.html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94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893638"/>
            <a:ext cx="9047797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Investopedia,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What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"Fabless"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Chip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Makers?.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https://www.investopedia.com/ask/answers/050615/what-are-fabless-chip-makers-and-why-are-they-important-semiconductor-market.asp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430086"/>
            <a:ext cx="9114619" cy="46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Investopedia,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What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Baidu?.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https://www.investopedia.com/terms/b/baidu.asp#:~:text=Baidu%2C%20Inc.%20was%20incorporated%20on,and%20artificial%20intelligence%20(AI).&amp;text=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It%20is%20one%20of%20the,internet%20companies%20in%20the%20world.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966533"/>
            <a:ext cx="3785019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30">
                <a:solidFill>
                  <a:srgbClr val="000000"/>
                </a:solidFill>
                <a:latin typeface="DHQUAO+TimesNewRomanPSMT"/>
                <a:cs typeface="DHQUAO+TimesNewRomanPSMT"/>
              </a:rPr>
              <a:t>J.P.</a:t>
            </a:r>
            <a:r>
              <a:rPr dirty="0" sz="1100" spc="3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Morgan,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Advanced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Devices,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Thomson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One.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2234757"/>
            <a:ext cx="875247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Peddie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Research,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PC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discrete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graphics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processing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unit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(dGPU)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shipment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share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1st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quarter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4th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quarter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vendor.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368869"/>
            <a:ext cx="62566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502981"/>
            <a:ext cx="3192412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jonpeddie.com[Accessed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2771205"/>
            <a:ext cx="808945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Kalray,</a:t>
            </a:r>
            <a:r>
              <a:rPr dirty="0" sz="1100" spc="1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Kalray’s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Unique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5">
                <a:solidFill>
                  <a:srgbClr val="000000"/>
                </a:solidFill>
                <a:latin typeface="DHQUAO+TimesNewRomanPSMT"/>
                <a:cs typeface="DHQUAO+TimesNewRomanPSMT"/>
              </a:rPr>
              <a:t>MPPA®</a:t>
            </a:r>
            <a:r>
              <a:rPr dirty="0" sz="1100" spc="2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Manycore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5">
                <a:solidFill>
                  <a:srgbClr val="000000"/>
                </a:solidFill>
                <a:latin typeface="DHQUAO+TimesNewRomanPSMT"/>
                <a:cs typeface="DHQUAO+TimesNewRomanPSMT"/>
              </a:rPr>
              <a:t>Technology.</a:t>
            </a:r>
            <a:r>
              <a:rPr dirty="0" sz="1100" spc="15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https://www.kalrayinc.com/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039428"/>
            <a:ext cx="7190902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Khaveen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Investments,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Full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Throttle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Expansion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Across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All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Segments.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https://seekingalpha.com/article/4406336-amd-full-throttle-expansion-across-all-markets-segments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441765"/>
            <a:ext cx="774830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K.-C.,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https://seekingalpha.com/article/4234347-nvidia-watch-out-for-china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1200" y="3709989"/>
            <a:ext cx="9028657" cy="46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McKinsey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Company,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Artificial-intelligence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hardware: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New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opportunities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companies.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https://www.mckinsey.com/industries/semiconductors/our-insights/artificial-intelligence-hardware-new-opportunities-for-semiconductor-companies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95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395279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 spc="-4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Report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2016,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Taipei: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027750"/>
            <a:ext cx="395279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2017.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 spc="-4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Report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2017,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Taipei: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295974"/>
            <a:ext cx="395279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 spc="-4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Report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2018,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Taipei: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564198"/>
            <a:ext cx="395279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 spc="-4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Report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2018,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Taipei: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1832422"/>
            <a:ext cx="3921645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 spc="-49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Report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2020,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3">
                <a:solidFill>
                  <a:srgbClr val="000000"/>
                </a:solidFill>
                <a:latin typeface="DHQUAO+TimesNewRomanPSMT"/>
                <a:cs typeface="DHQUAO+TimesNewRomanPSMT"/>
              </a:rPr>
              <a:t>Taipei: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MediaTel.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100645"/>
            <a:ext cx="7027737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MediaTek,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Businesses.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https://i.mediatek.com/about-mediatek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  <a:p>
            <a:pPr marL="0" marR="0">
              <a:lnSpc>
                <a:spcPts val="121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Morgan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Stanley,</a:t>
            </a:r>
            <a:r>
              <a:rPr dirty="0" sz="1100" spc="1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Gaming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above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high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expectations,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with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data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center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businesses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line,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Thomson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One.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2637093"/>
            <a:ext cx="7276542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Morgan,</a:t>
            </a:r>
            <a:r>
              <a:rPr dirty="0" sz="1100" spc="-16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T.,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Determined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Rightful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Datacenter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Share.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https://www.nextplatform.com/2020/03/06/amd-is-determined-to-gets-its-rightful-datacenter-share/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039428"/>
            <a:ext cx="5083390" cy="46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Corporate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Social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Responsibility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Report,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Santa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Clara: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Nvidia.</a:t>
            </a:r>
          </a:p>
          <a:p>
            <a:pPr marL="0" marR="0">
              <a:lnSpc>
                <a:spcPts val="121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10-K,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Santa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Clara: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575877"/>
            <a:ext cx="6850596" cy="46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Contact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https://www.nvidia.com/en-us/contact/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  <a:p>
            <a:pPr marL="0" marR="0">
              <a:lnSpc>
                <a:spcPts val="121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10-K,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Santa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Clara: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1200" y="4112326"/>
            <a:ext cx="806431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Partner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Network.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https://www.nvidia.com/en-us/about-nvidia/partners/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96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889007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n.d.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Enterprise-Class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Networking.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https://www.nvidia.com/en-us/drivers/feature-network/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027750"/>
            <a:ext cx="8779570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Oh,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Cryptomining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Demand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Drives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Especially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High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Graphics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Cards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Shipments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2017.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https://www.anandtech.com/show/11762/cryptomining-demand-drives-exceptionally-high-graphics-card-shipments-in-q2-2017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430086"/>
            <a:ext cx="8881950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PassMark,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Distribution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Intel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x86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laptop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central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processing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units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(CPUs)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quarter.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https://www.cpubenchmark.net/market_share.html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832422"/>
            <a:ext cx="8421500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Pirzada,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Overtakes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GPU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Share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First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4">
                <a:solidFill>
                  <a:srgbClr val="000000"/>
                </a:solidFill>
                <a:latin typeface="DHQUAO+TimesNewRomanPSMT"/>
                <a:cs typeface="DHQUAO+TimesNewRomanPSMT"/>
              </a:rPr>
              <a:t>Time</a:t>
            </a:r>
            <a:r>
              <a:rPr dirty="0" sz="1100" spc="13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Since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Q3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2014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–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Peddie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Research.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https://wccftech.com/amd-overtakes-nvidia-marketshare-q2-2019/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234757"/>
            <a:ext cx="708808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PricewaterhouseCoopers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China’s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impact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industry: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2016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update,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PricewaterhouseCoopers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502981"/>
            <a:ext cx="8410602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Primate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Labs,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Ranking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leading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single-core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processors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Geekbench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score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performance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January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https://browser.geekbench.com/processor-benchmarks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2905317"/>
            <a:ext cx="7536942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4">
                <a:solidFill>
                  <a:srgbClr val="000000"/>
                </a:solidFill>
                <a:latin typeface="DHQUAO+TimesNewRomanPSMT"/>
                <a:cs typeface="DHQUAO+TimesNewRomanPSMT"/>
              </a:rPr>
              <a:t>Ray,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T.,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another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six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months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video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game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chip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shortages.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https://www.zdnet.com/article/amd-sees-another-six-months-of-video-game-chip-shortages/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307653"/>
            <a:ext cx="9108021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Reif,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5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Companies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Owned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https://www.investopedia.com/5-companies-owned-by-nvda-5092734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709989"/>
            <a:ext cx="9104077" cy="461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Reuters,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lays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out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plan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create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new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kind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data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center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chip.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https://www.reuters.com/article/us-nvidia-tech/nvidia-lays-out-plan-to-create-new-kind-of-data-center-chip-idUSKBN26Q20X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 spc="1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97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7493776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Rotman,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2">
                <a:solidFill>
                  <a:srgbClr val="000000"/>
                </a:solidFill>
                <a:latin typeface="DHQUAO+TimesNewRomanPSMT"/>
                <a:cs typeface="DHQUAO+TimesNewRomanPSMT"/>
              </a:rPr>
              <a:t>We’re</a:t>
            </a:r>
            <a:r>
              <a:rPr dirty="0" sz="1100" spc="2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not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prepared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of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DHQUAO+TimesNewRomanPSMT"/>
                <a:cs typeface="DHQUAO+TimesNewRomanPSMT"/>
              </a:rPr>
              <a:t>Moore’s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24">
                <a:solidFill>
                  <a:srgbClr val="000000"/>
                </a:solidFill>
                <a:latin typeface="DHQUAO+TimesNewRomanPSMT"/>
                <a:cs typeface="DHQUAO+TimesNewRomanPSMT"/>
              </a:rPr>
              <a:t>Law.</a:t>
            </a:r>
            <a:r>
              <a:rPr dirty="0" sz="1100" spc="24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https://www.technologyreview.com/2020/02/24/905789/were-not-prepared-for-the-end-of-moores-law/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14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161862"/>
            <a:ext cx="7694665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Industry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Association,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https://www.statista.com/statistics/249509/forecast-of-semiconductor-revenue-in-the-americas-since-2006/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564198"/>
            <a:ext cx="606226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Industry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Association,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SIA</a:t>
            </a:r>
            <a:r>
              <a:rPr dirty="0" sz="1100" spc="-6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Factbook,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Industry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Association.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1832422"/>
            <a:ext cx="8401965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Singh,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K.,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MediaTek-powered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phones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outsold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Qualcomm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the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first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time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Q3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https://www.androidpolice.com/2020/12/28/mediatek-powered-phones-outsold-qualcomm-for-the-first-time-in-q3-2020/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234757"/>
            <a:ext cx="7185874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Graphics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Cards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Still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38">
                <a:solidFill>
                  <a:srgbClr val="000000"/>
                </a:solidFill>
                <a:latin typeface="DHQUAO+TimesNewRomanPSMT"/>
                <a:cs typeface="DHQUAO+TimesNewRomanPSMT"/>
              </a:rPr>
              <a:t>Top</a:t>
            </a:r>
            <a:r>
              <a:rPr dirty="0" sz="1100" spc="38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Choice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PC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Gamers.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https://www.statista.com/chart/15172/the-pc-graphics-card-market-share-among-gamers-on-steam/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637093"/>
            <a:ext cx="8424736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2019.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https://www.statista.com/chart/18211/companies-with-the-most-ai-patents/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2905317"/>
            <a:ext cx="5966993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unit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shipments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2000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https://www.statista.com/statistics/802632/world-semiconductor-shipments/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307653"/>
            <a:ext cx="5897143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Semiconductor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unit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shipments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2000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https://www.statista.com/statistics/802632/world-semiconductor-shipments/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709989"/>
            <a:ext cx="9040254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https://www.statista.com/topics/1182/semiconductors/.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https://www.statista.com/topics/1182/semiconductors/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6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1200" y="4112326"/>
            <a:ext cx="7484951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Microprocessor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graphics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processing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unit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(GPU)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size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2025.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https://www.statista.com/statistics/1176972/microprocessor-gpu-market-size-worldwide/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98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700" y="354077"/>
            <a:ext cx="1219301" cy="252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50">
                <a:solidFill>
                  <a:srgbClr val="073763"/>
                </a:solidFill>
                <a:latin typeface="HHHIJV+Raleway-Regular"/>
                <a:cs typeface="HHHIJV+Raleway-Regular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00" y="759526"/>
            <a:ext cx="6584047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research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development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expenses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https://www.statista.com/statistics/988048/nvidia-research-and-development-expenses/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1200" y="1161862"/>
            <a:ext cx="9075192" cy="461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Statista,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Nvidia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revenue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worldwide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from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2015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segment.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https://www.statista.com/statistics/988034/nvidia-revenue-by-segment/#:~:text=Nvidia%20revenue%20worldwide%202015%2D2021%2C%20by%20segment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&amp;text=In%20their%202021%20fiscal%20year,to%206.84%20billion%20U.S.%20dollars.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200" y="1698310"/>
            <a:ext cx="7019913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6">
                <a:solidFill>
                  <a:srgbClr val="000000"/>
                </a:solidFill>
                <a:latin typeface="DHQUAO+TimesNewRomanPSMT"/>
                <a:cs typeface="DHQUAO+TimesNewRomanPSMT"/>
              </a:rPr>
              <a:t>Tech</a:t>
            </a:r>
            <a:r>
              <a:rPr dirty="0" sz="1100" spc="26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Power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Up,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TSMC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Partners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6">
                <a:solidFill>
                  <a:srgbClr val="000000"/>
                </a:solidFill>
                <a:latin typeface="DHQUAO+TimesNewRomanPSMT"/>
                <a:cs typeface="DHQUAO+TimesNewRomanPSMT"/>
              </a:rPr>
              <a:t>With</a:t>
            </a:r>
            <a:r>
              <a:rPr dirty="0" sz="1100" spc="16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Google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Push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3D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Silicon.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https://www.techpowerup.com/275209/tsmc-partners-with-google-and-amd-to-push-3d-silicon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41">
                <a:solidFill>
                  <a:srgbClr val="000000"/>
                </a:solidFill>
                <a:latin typeface="DHQUAO+TimesNewRomanPSMT"/>
                <a:cs typeface="DHQUAO+TimesNewRomanPSMT"/>
              </a:rPr>
              <a:t>11</a:t>
            </a:r>
            <a:r>
              <a:rPr dirty="0" sz="1100" spc="41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1200" y="2100645"/>
            <a:ext cx="7679298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Ting-Fang,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2018.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 spc="12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boosts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R&amp;D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spend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up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$3.3bn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secure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growth.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https://asia.nikkei.com/Business/Companies/MediaTek-boosts-R-D-spend-by-up-to-3.3bn-to-secure-growth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200" y="2502981"/>
            <a:ext cx="3653701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Trefis,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How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Does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AMD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Spend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Its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Money?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s.l.: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Forbes.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200" y="2771205"/>
            <a:ext cx="8642808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Versus,</a:t>
            </a:r>
            <a:r>
              <a:rPr dirty="0" sz="1100" spc="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Mediatek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Helio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G95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review: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specs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price.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https://versus.com/en/mediatek-helio-g95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10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2020].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1200" y="3039428"/>
            <a:ext cx="5961522" cy="326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5">
                <a:solidFill>
                  <a:srgbClr val="000000"/>
                </a:solidFill>
                <a:latin typeface="DHQUAO+TimesNewRomanPSMT"/>
                <a:cs typeface="DHQUAO+TimesNewRomanPSMT"/>
              </a:rPr>
              <a:t>Walton,</a:t>
            </a:r>
            <a:r>
              <a:rPr dirty="0" sz="1100" spc="15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J.,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GPU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Benchmarks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and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Hierarchy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Graphics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Cards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Ranked.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</a:p>
          <a:p>
            <a:pPr marL="0" marR="0">
              <a:lnSpc>
                <a:spcPts val="1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https://www.tomshardware.com/reviews/gpu-hierarchy,4388.html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12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1200" y="3441765"/>
            <a:ext cx="8878900" cy="32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5">
                <a:solidFill>
                  <a:srgbClr val="000000"/>
                </a:solidFill>
                <a:latin typeface="DHQUAO+TimesNewRomanPSMT"/>
                <a:cs typeface="DHQUAO+TimesNewRomanPSMT"/>
              </a:rPr>
              <a:t>Walton,</a:t>
            </a:r>
            <a:r>
              <a:rPr dirty="0" sz="1100" spc="15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S.,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2020.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Cyberpunk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2077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Benchmarked.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https://www.techspot.com/article/2164-cyberpunk-benchmarks/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8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</a:p>
          <a:p>
            <a:pPr marL="0" marR="0">
              <a:lnSpc>
                <a:spcPts val="105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1200" y="3844101"/>
            <a:ext cx="8939950" cy="192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30">
                <a:solidFill>
                  <a:srgbClr val="000000"/>
                </a:solidFill>
                <a:latin typeface="DHQUAO+TimesNewRomanPSMT"/>
                <a:cs typeface="DHQUAO+TimesNewRomanPSMT"/>
              </a:rPr>
              <a:t>Wave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Technologies,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2021.</a:t>
            </a:r>
            <a:r>
              <a:rPr dirty="0" sz="1100" spc="-2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30">
                <a:solidFill>
                  <a:srgbClr val="000000"/>
                </a:solidFill>
                <a:latin typeface="DHQUAO+TimesNewRomanPSMT"/>
                <a:cs typeface="DHQUAO+TimesNewRomanPSMT"/>
              </a:rPr>
              <a:t>Wave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Technologies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are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your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partners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in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productivity.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[Online]</a:t>
            </a:r>
            <a:r>
              <a:rPr dirty="0" sz="1100" spc="-6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DHQUAO+TimesNewRomanPSMT"/>
                <a:cs typeface="DHQUAO+TimesNewRomanPSMT"/>
              </a:rPr>
              <a:t>Available</a:t>
            </a:r>
            <a:r>
              <a:rPr dirty="0" sz="1100" spc="1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at: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https://www.waveiton.com/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[Accessed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7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March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 </a:t>
            </a:r>
            <a:r>
              <a:rPr dirty="0" sz="1100">
                <a:solidFill>
                  <a:srgbClr val="000000"/>
                </a:solidFill>
                <a:latin typeface="DHQUAO+TimesNewRomanPSMT"/>
                <a:cs typeface="DHQUAO+TimesNewRomanPSMT"/>
              </a:rPr>
              <a:t>2021].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41984" y="4611284"/>
            <a:ext cx="814133" cy="164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ffff"/>
                </a:solidFill>
                <a:latin typeface="VAOJGI+Raleway-Bold"/>
                <a:cs typeface="VAOJGI+Raleway-Bold"/>
              </a:rPr>
              <a:t>Bibliography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94225" y="4790767"/>
            <a:ext cx="293662" cy="1799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95959"/>
                </a:solidFill>
                <a:latin typeface="CSWBPK+ArialMT"/>
                <a:cs typeface="CSWBPK+ArialMT"/>
              </a:rPr>
              <a:t>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doc2pdf</dc:creator>
  <cp:lastModifiedBy>doc2pdf</cp:lastModifiedBy>
  <cp:revision>1</cp:revision>
  <dcterms:modified xsi:type="dcterms:W3CDTF">2025-08-27T14:02:18+00:00</dcterms:modified>
</cp:coreProperties>
</file>